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Lst>
  <p:sldSz cy="5143500" cx="9144000"/>
  <p:notesSz cx="6858000" cy="9144000"/>
  <p:embeddedFontLst>
    <p:embeddedFont>
      <p:font typeface="Roboto"/>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23BD007-C707-4A49-B5D3-89ED1F329558}">
  <a:tblStyle styleId="{923BD007-C707-4A49-B5D3-89ED1F32955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schemas.openxmlformats.org/officeDocument/2006/relationships/font" Target="fonts/Roboto-italic.fntdata"/><Relationship Id="rId50" Type="http://schemas.openxmlformats.org/officeDocument/2006/relationships/slide" Target="slides/slide44.xml"/><Relationship Id="rId94" Type="http://schemas.openxmlformats.org/officeDocument/2006/relationships/font" Target="fonts/Roboto-bold.fntdata"/><Relationship Id="rId53" Type="http://schemas.openxmlformats.org/officeDocument/2006/relationships/slide" Target="slides/slide47.xml"/><Relationship Id="rId52" Type="http://schemas.openxmlformats.org/officeDocument/2006/relationships/slide" Target="slides/slide46.xml"/><Relationship Id="rId96" Type="http://schemas.openxmlformats.org/officeDocument/2006/relationships/font" Target="fonts/Roboto-boldItalic.fntdata"/><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font" Target="fonts/Roboto-regular.fntdata"/><Relationship Id="rId92" Type="http://schemas.openxmlformats.org/officeDocument/2006/relationships/slide" Target="slides/slide86.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 name="Google Shape;5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9f405a424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9f405a424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what we derived last time. We compute a partial derivative for each variable separately, then assemble them into a vector.</a:t>
            </a:r>
            <a:endParaRPr/>
          </a:p>
          <a:p>
            <a:pPr indent="0" lvl="0" marL="0" rtl="0" algn="l">
              <a:spcBef>
                <a:spcPts val="0"/>
              </a:spcBef>
              <a:spcAft>
                <a:spcPts val="0"/>
              </a:spcAft>
              <a:buNone/>
            </a:pPr>
            <a:r>
              <a:rPr lang="en-US"/>
              <a:t>[d/dw0, d/dw1]</a:t>
            </a:r>
            <a:endParaRPr/>
          </a:p>
        </p:txBody>
      </p:sp>
      <p:sp>
        <p:nvSpPr>
          <p:cNvPr id="121" name="Google Shape;121;ga9f405a424_0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9f405a424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9f405a424_0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partial derivatives tell us which direction we should go (up/down) and how big a step we should take.</a:t>
            </a:r>
            <a:endParaRPr/>
          </a:p>
        </p:txBody>
      </p:sp>
      <p:sp>
        <p:nvSpPr>
          <p:cNvPr id="129" name="Google Shape;129;ga9f405a424_0_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9f405a424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9f405a424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Because we err on the side of caution, we find it best to take smaller steps, so we scale the gradient by a learning rate.</a:t>
            </a:r>
            <a:endParaRPr/>
          </a:p>
          <a:p>
            <a:pPr indent="0" lvl="0" marL="0" rtl="0" algn="l">
              <a:spcBef>
                <a:spcPts val="0"/>
              </a:spcBef>
              <a:spcAft>
                <a:spcPts val="0"/>
              </a:spcAft>
              <a:buClr>
                <a:schemeClr val="dk1"/>
              </a:buClr>
              <a:buSzPts val="1100"/>
              <a:buFont typeface="Arial"/>
              <a:buNone/>
            </a:pPr>
            <a:r>
              <a:rPr lang="en-US"/>
              <a:t>Remember last time, we tried computing the loss for a whole bunch of different parameter values, slowly filling in the shape of the whole loss curve.</a:t>
            </a:r>
            <a:endParaRPr/>
          </a:p>
          <a:p>
            <a:pPr indent="0" lvl="0" marL="0" rtl="0" algn="l">
              <a:spcBef>
                <a:spcPts val="0"/>
              </a:spcBef>
              <a:spcAft>
                <a:spcPts val="0"/>
              </a:spcAft>
              <a:buClr>
                <a:schemeClr val="dk1"/>
              </a:buClr>
              <a:buSzPts val="1100"/>
              <a:buFont typeface="Arial"/>
              <a:buNone/>
            </a:pPr>
            <a:r>
              <a:rPr lang="en-US"/>
              <a:t>Gradient descent helps us get to the optimum much faster.</a:t>
            </a:r>
            <a:endParaRPr/>
          </a:p>
        </p:txBody>
      </p:sp>
      <p:sp>
        <p:nvSpPr>
          <p:cNvPr id="138" name="Google Shape;138;ga9f405a424_0_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9f405a424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9f405a424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a9f405a424_0_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9f405a424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9f405a424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does convergence mean? The difference in weights gets very small.</a:t>
            </a:r>
            <a:endParaRPr/>
          </a:p>
          <a:p>
            <a:pPr indent="0" lvl="0" marL="0" rtl="0" algn="l">
              <a:spcBef>
                <a:spcPts val="0"/>
              </a:spcBef>
              <a:spcAft>
                <a:spcPts val="0"/>
              </a:spcAft>
              <a:buNone/>
            </a:pPr>
            <a:r>
              <a:rPr lang="en-US"/>
              <a:t>Why do I keep going through gradient descent? It’s really the key ML algorithm and it’s hard to understand the first time around.</a:t>
            </a:r>
            <a:endParaRPr/>
          </a:p>
          <a:p>
            <a:pPr indent="0" lvl="0" marL="0" rtl="0" algn="l">
              <a:spcBef>
                <a:spcPts val="0"/>
              </a:spcBef>
              <a:spcAft>
                <a:spcPts val="0"/>
              </a:spcAft>
              <a:buNone/>
            </a:pPr>
            <a:r>
              <a:rPr lang="en-US"/>
              <a:t>Also, we’re going to start thinking about much higher dimensional data and these prediction functions and loss functions won’t be possible to visualize.</a:t>
            </a:r>
            <a:endParaRPr/>
          </a:p>
          <a:p>
            <a:pPr indent="0" lvl="0" marL="0" rtl="0" algn="l">
              <a:spcBef>
                <a:spcPts val="0"/>
              </a:spcBef>
              <a:spcAft>
                <a:spcPts val="0"/>
              </a:spcAft>
              <a:buNone/>
            </a:pPr>
            <a:r>
              <a:rPr lang="en-US"/>
              <a:t>So this is one last chance to see everything before the idea of gradient descent gets somewhat more abstract.</a:t>
            </a:r>
            <a:endParaRPr/>
          </a:p>
        </p:txBody>
      </p:sp>
      <p:sp>
        <p:nvSpPr>
          <p:cNvPr id="161" name="Google Shape;161;ga9f405a424_0_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4374e99c1_0_5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a4374e99c1_0_5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The learning rate is typically</a:t>
            </a:r>
            <a:endParaRPr/>
          </a:p>
          <a:p>
            <a:pPr indent="0" lvl="0" marL="0" rtl="0" algn="l">
              <a:spcBef>
                <a:spcPts val="0"/>
              </a:spcBef>
              <a:spcAft>
                <a:spcPts val="0"/>
              </a:spcAft>
              <a:buClr>
                <a:schemeClr val="dk1"/>
              </a:buClr>
              <a:buSzPts val="1200"/>
              <a:buFont typeface="Calibri"/>
              <a:buNone/>
            </a:pPr>
            <a:r>
              <a:rPr lang="en-US"/>
              <a:t>(a) less than 1</a:t>
            </a:r>
            <a:endParaRPr/>
          </a:p>
          <a:p>
            <a:pPr indent="0" lvl="0" marL="0" rtl="0" algn="l">
              <a:spcBef>
                <a:spcPts val="0"/>
              </a:spcBef>
              <a:spcAft>
                <a:spcPts val="0"/>
              </a:spcAft>
              <a:buClr>
                <a:schemeClr val="dk1"/>
              </a:buClr>
              <a:buSzPts val="1200"/>
              <a:buFont typeface="Calibri"/>
              <a:buNone/>
            </a:pPr>
            <a:r>
              <a:rPr lang="en-US"/>
              <a:t>(b) greater than 1</a:t>
            </a:r>
            <a:endParaRPr/>
          </a:p>
          <a:p>
            <a:pPr indent="0" lvl="0" marL="0" rtl="0" algn="l">
              <a:spcBef>
                <a:spcPts val="0"/>
              </a:spcBef>
              <a:spcAft>
                <a:spcPts val="0"/>
              </a:spcAft>
              <a:buClr>
                <a:schemeClr val="dk1"/>
              </a:buClr>
              <a:buSzPts val="1200"/>
              <a:buFont typeface="Calibri"/>
              <a:buNone/>
            </a:pPr>
            <a:r>
              <a:rPr lang="en-US"/>
              <a:t>(c) equal to 1</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9f405a424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a9f405a424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As promised, let’s start to make things more interesting by talking about the general regression case with more than a single feature.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248ed49b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248ed49b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 here’s our old familiar single-variable (single feature) model.</a:t>
            </a:r>
            <a:endParaRPr/>
          </a:p>
          <a:p>
            <a:pPr indent="0" lvl="0" marL="0" rtl="0" algn="l">
              <a:spcBef>
                <a:spcPts val="0"/>
              </a:spcBef>
              <a:spcAft>
                <a:spcPts val="0"/>
              </a:spcAft>
              <a:buNone/>
            </a:pPr>
            <a:r>
              <a:rPr lang="en-US"/>
              <a:t>Let’s express the prediction function as a matrix multiplication</a:t>
            </a:r>
            <a:endParaRPr/>
          </a:p>
          <a:p>
            <a:pPr indent="0" lvl="0" marL="0" rtl="0" algn="l">
              <a:spcBef>
                <a:spcPts val="0"/>
              </a:spcBef>
              <a:spcAft>
                <a:spcPts val="0"/>
              </a:spcAft>
              <a:buNone/>
            </a:pPr>
            <a:r>
              <a:rPr lang="en-US"/>
              <a:t>[m data points in a batch]</a:t>
            </a:r>
            <a:endParaRPr/>
          </a:p>
          <a:p>
            <a:pPr indent="0" lvl="0" marL="0" rtl="0" algn="l">
              <a:spcBef>
                <a:spcPts val="0"/>
              </a:spcBef>
              <a:spcAft>
                <a:spcPts val="0"/>
              </a:spcAft>
              <a:buNone/>
            </a:pPr>
            <a:r>
              <a:rPr lang="en-US"/>
              <a:t>[x_i,j refers to row i, column j]</a:t>
            </a:r>
            <a:endParaRPr/>
          </a:p>
        </p:txBody>
      </p:sp>
      <p:sp>
        <p:nvSpPr>
          <p:cNvPr id="179" name="Google Shape;179;ga248ed49b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248ed49b5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248ed49b5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Here’s what this actually looks like for our shoe size data on the right.</a:t>
            </a:r>
            <a:endParaRPr/>
          </a:p>
        </p:txBody>
      </p:sp>
      <p:sp>
        <p:nvSpPr>
          <p:cNvPr id="188" name="Google Shape;188;ga248ed49b5_0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248ed49b5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248ed49b5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a248ed49b5_0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a9f405a42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a9f405a424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 name="Google Shape;56;ga9f405a424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248ed49b5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248ed49b5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 data point] [n features]</a:t>
            </a:r>
            <a:endParaRPr/>
          </a:p>
          <a:p>
            <a:pPr indent="0" lvl="0" marL="0" rtl="0" algn="l">
              <a:spcBef>
                <a:spcPts val="0"/>
              </a:spcBef>
              <a:spcAft>
                <a:spcPts val="0"/>
              </a:spcAft>
              <a:buNone/>
            </a:pPr>
            <a:r>
              <a:t/>
            </a:r>
            <a:endParaRPr/>
          </a:p>
        </p:txBody>
      </p:sp>
      <p:sp>
        <p:nvSpPr>
          <p:cNvPr id="207" name="Google Shape;207;ga248ed49b5_0_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248ed49b5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248ed49b5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a248ed49b5_0_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9f405a424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a9f405a424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With n features and m training examples, the shape of the gradient should be</a:t>
            </a:r>
            <a:endParaRPr/>
          </a:p>
          <a:p>
            <a:pPr indent="0" lvl="0" marL="0" rtl="0" algn="l">
              <a:spcBef>
                <a:spcPts val="0"/>
              </a:spcBef>
              <a:spcAft>
                <a:spcPts val="0"/>
              </a:spcAft>
              <a:buClr>
                <a:schemeClr val="dk1"/>
              </a:buClr>
              <a:buSzPts val="1200"/>
              <a:buFont typeface="Calibri"/>
              <a:buNone/>
            </a:pPr>
            <a:r>
              <a:rPr lang="en-US"/>
              <a:t>(a) (m, n)</a:t>
            </a:r>
            <a:endParaRPr/>
          </a:p>
          <a:p>
            <a:pPr indent="0" lvl="0" marL="0" rtl="0" algn="l">
              <a:spcBef>
                <a:spcPts val="0"/>
              </a:spcBef>
              <a:spcAft>
                <a:spcPts val="0"/>
              </a:spcAft>
              <a:buClr>
                <a:schemeClr val="dk1"/>
              </a:buClr>
              <a:buSzPts val="1200"/>
              <a:buFont typeface="Calibri"/>
              <a:buNone/>
            </a:pPr>
            <a:r>
              <a:rPr lang="en-US"/>
              <a:t>(b) (m, 1)</a:t>
            </a:r>
            <a:endParaRPr/>
          </a:p>
          <a:p>
            <a:pPr indent="0" lvl="0" marL="0" rtl="0" algn="l">
              <a:spcBef>
                <a:spcPts val="0"/>
              </a:spcBef>
              <a:spcAft>
                <a:spcPts val="0"/>
              </a:spcAft>
              <a:buClr>
                <a:schemeClr val="dk1"/>
              </a:buClr>
              <a:buSzPts val="1200"/>
              <a:buFont typeface="Calibri"/>
              <a:buNone/>
            </a:pPr>
            <a:r>
              <a:rPr lang="en-US"/>
              <a:t>(c) (n, 1)</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(b)</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248ed49b5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a248ed49b5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dd621480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dd621480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add621480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dd621480b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dd621480b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Let’s think again about the specific problem of predicting the price of a car.</a:t>
            </a:r>
            <a:endParaRPr/>
          </a:p>
          <a:p>
            <a:pPr indent="0" lvl="0" marL="0" rtl="0" algn="l">
              <a:spcBef>
                <a:spcPts val="0"/>
              </a:spcBef>
              <a:spcAft>
                <a:spcPts val="0"/>
              </a:spcAft>
              <a:buNone/>
            </a:pPr>
            <a:r>
              <a:rPr lang="en-US"/>
              <a:t>The key first step is to decide how to decompose a car into a set of features that describe it.</a:t>
            </a:r>
            <a:endParaRPr/>
          </a:p>
          <a:p>
            <a:pPr indent="0" lvl="0" marL="0" rtl="0" algn="l">
              <a:spcBef>
                <a:spcPts val="0"/>
              </a:spcBef>
              <a:spcAft>
                <a:spcPts val="0"/>
              </a:spcAft>
              <a:buNone/>
            </a:pPr>
            <a:r>
              <a:rPr lang="en-US"/>
              <a:t>Crucially, these features need to be common to all cars so that our predictions can generalize.</a:t>
            </a:r>
            <a:endParaRPr/>
          </a:p>
        </p:txBody>
      </p:sp>
      <p:sp>
        <p:nvSpPr>
          <p:cNvPr id="252" name="Google Shape;252;gadd621480b_0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dd621480b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dd621480b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are some possible features we could use.</a:t>
            </a:r>
            <a:endParaRPr/>
          </a:p>
        </p:txBody>
      </p:sp>
      <p:sp>
        <p:nvSpPr>
          <p:cNvPr id="268" name="Google Shape;268;gadd621480b_0_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dd621480b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dd621480b_0_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 before we can make use of these car descriptors in a model, we need to do some engineering work to convert them into the right format.</a:t>
            </a:r>
            <a:endParaRPr/>
          </a:p>
          <a:p>
            <a:pPr indent="0" lvl="0" marL="0" rtl="0" algn="l">
              <a:spcBef>
                <a:spcPts val="0"/>
              </a:spcBef>
              <a:spcAft>
                <a:spcPts val="0"/>
              </a:spcAft>
              <a:buNone/>
            </a:pPr>
            <a:r>
              <a:rPr lang="en-US"/>
              <a:t>In particular, our regression model only works with numeric inputs.</a:t>
            </a:r>
            <a:endParaRPr/>
          </a:p>
        </p:txBody>
      </p:sp>
      <p:sp>
        <p:nvSpPr>
          <p:cNvPr id="276" name="Google Shape;276;gadd621480b_0_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dd621480b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dd621480b_0_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typically refer to the initial data as ‘raw data’ and the usable numerical data as a feature vector.</a:t>
            </a:r>
            <a:endParaRPr/>
          </a:p>
          <a:p>
            <a:pPr indent="0" lvl="0" marL="0" rtl="0" algn="l">
              <a:spcBef>
                <a:spcPts val="0"/>
              </a:spcBef>
              <a:spcAft>
                <a:spcPts val="0"/>
              </a:spcAft>
              <a:buNone/>
            </a:pPr>
            <a:r>
              <a:rPr lang="en-US"/>
              <a:t>Remember our matrix representation of regression? An example of a car is converted to a feature vector, which is a row of our data matrix X.</a:t>
            </a:r>
            <a:endParaRPr/>
          </a:p>
        </p:txBody>
      </p:sp>
      <p:sp>
        <p:nvSpPr>
          <p:cNvPr id="284" name="Google Shape;284;gadd621480b_0_7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add621480b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add621480b_0_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manipulation of raw data into feature vectors is called feature engineering.</a:t>
            </a:r>
            <a:endParaRPr/>
          </a:p>
        </p:txBody>
      </p:sp>
      <p:sp>
        <p:nvSpPr>
          <p:cNvPr id="294" name="Google Shape;294;gadd621480b_0_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b043c7f97c_0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b043c7f97c_0_2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gb043c7f97c_0_2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a5d01366d1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a5d01366d1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a5d01366d1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5d01366d1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5d01366d1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a5d01366d1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b043c7f97c_0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b043c7f97c_0_3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b043c7f97c_0_3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5d01366d1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5d01366d1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a5d01366d1_0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a5d01366d1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a5d01366d1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a5d01366d1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5d01366d1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a5d01366d1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a5d01366d1_0_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a5d01366d1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a5d01366d1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a5d01366d1_0_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a5d01366d1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a5d01366d1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can look to our own evolved systems for examples of the kinds of software components we’re trying to build.</a:t>
            </a:r>
            <a:endParaRPr/>
          </a:p>
          <a:p>
            <a:pPr indent="0" lvl="0" marL="0" rtl="0" algn="l">
              <a:spcBef>
                <a:spcPts val="0"/>
              </a:spcBef>
              <a:spcAft>
                <a:spcPts val="0"/>
              </a:spcAft>
              <a:buNone/>
            </a:pPr>
            <a:r>
              <a:rPr lang="en-US"/>
              <a:t>Roughly speaking, a human eye performs some feature engineering. </a:t>
            </a:r>
            <a:endParaRPr/>
          </a:p>
          <a:p>
            <a:pPr indent="0" lvl="0" marL="0" rtl="0" algn="l">
              <a:spcBef>
                <a:spcPts val="0"/>
              </a:spcBef>
              <a:spcAft>
                <a:spcPts val="0"/>
              </a:spcAft>
              <a:buNone/>
            </a:pPr>
            <a:r>
              <a:rPr lang="en-US"/>
              <a:t>The raw data is light at various frequencies and intensities, entering the eye.</a:t>
            </a:r>
            <a:endParaRPr/>
          </a:p>
          <a:p>
            <a:pPr indent="0" lvl="0" marL="0" rtl="0" algn="l">
              <a:spcBef>
                <a:spcPts val="0"/>
              </a:spcBef>
              <a:spcAft>
                <a:spcPts val="0"/>
              </a:spcAft>
              <a:buNone/>
            </a:pPr>
            <a:r>
              <a:rPr lang="en-US"/>
              <a:t>I’m not a biologist so I won’t try to explain how all these components work together, but the rods and cones in the retina detect different frequencies and emit electrical signals down the optic nerve for further processing in the brain.</a:t>
            </a:r>
            <a:endParaRPr/>
          </a:p>
        </p:txBody>
      </p:sp>
      <p:sp>
        <p:nvSpPr>
          <p:cNvPr id="366" name="Google Shape;366;ga5d01366d1_0_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043c7f97c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043c7f97c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b043c7f97c_0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b043c7f97c_0_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b043c7f97c_0_3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b043c7f97c_0_3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043c7f97c_0_3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b043c7f97c_0_3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gb043c7f97c_0_30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b043c7f97c_0_3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b043c7f97c_0_3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gb043c7f97c_0_3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043c7f97c_0_3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043c7f97c_0_3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b043c7f97c_0_3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a248ed49b5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ga248ed49b5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[True/False] Linear regression requires numeric inputs.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True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5d01366d1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ga5d01366d1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a5d01366d1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a5d01366d1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a5d01366d1_0_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a5d01366d1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a5d01366d1_0_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Before getting into more detail, let’s pause note that when we have a lot of features available, it’s tempting to dump them all into a model and call it a day.</a:t>
            </a:r>
            <a:endParaRPr/>
          </a:p>
          <a:p>
            <a:pPr indent="0" lvl="0" marL="0" rtl="0" algn="l">
              <a:spcBef>
                <a:spcPts val="0"/>
              </a:spcBef>
              <a:spcAft>
                <a:spcPts val="0"/>
              </a:spcAft>
              <a:buNone/>
            </a:pPr>
            <a:r>
              <a:rPr lang="en-US"/>
              <a:t>This is like claiming that the job of a carpenter is just to hammer nails. In the same way a carpenter needs to use the right tools in accordance with a high level project vision, you need to be very familiar with your features and how your model will combine them.</a:t>
            </a:r>
            <a:endParaRPr/>
          </a:p>
          <a:p>
            <a:pPr indent="0" lvl="0" marL="0" rtl="0" algn="l">
              <a:spcBef>
                <a:spcPts val="0"/>
              </a:spcBef>
              <a:spcAft>
                <a:spcPts val="0"/>
              </a:spcAft>
              <a:buNone/>
            </a:pPr>
            <a:r>
              <a:rPr lang="en-US"/>
              <a:t>The statistician Francis Anscombe constructed this quartet of examples to show why summary statistics like mean, variance, or correlation are poor substitutes for visualization of data.</a:t>
            </a:r>
            <a:endParaRPr/>
          </a:p>
        </p:txBody>
      </p:sp>
      <p:sp>
        <p:nvSpPr>
          <p:cNvPr id="423" name="Google Shape;423;ga5d01366d1_0_1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a5d01366d1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a5d01366d1_0_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ga5d01366d1_0_8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a5d01366d1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a5d01366d1_0_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ga5d01366d1_0_9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a5d01366d1_0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a5d01366d1_0_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a5d01366d1_0_10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5d01366d1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a5d01366d1_0_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ga5d01366d1_0_1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b043c7f97c_0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b043c7f97c_0_3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Metaphor is good because it helps us visualize what it’s like to do gradient descent.</a:t>
            </a:r>
            <a:endParaRPr/>
          </a:p>
          <a:p>
            <a:pPr indent="0" lvl="0" marL="0" rtl="0" algn="l">
              <a:spcBef>
                <a:spcPts val="0"/>
              </a:spcBef>
              <a:spcAft>
                <a:spcPts val="0"/>
              </a:spcAft>
              <a:buNone/>
            </a:pPr>
            <a:r>
              <a:rPr lang="en-US"/>
              <a:t>The metaphor is bad because in many real machine learning applications, we’re not in 3 dimensional space.</a:t>
            </a:r>
            <a:endParaRPr/>
          </a:p>
        </p:txBody>
      </p:sp>
      <p:sp>
        <p:nvSpPr>
          <p:cNvPr id="80" name="Google Shape;80;gb043c7f97c_0_30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a5d01366d1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a5d01366d1_0_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ga5d01366d1_0_1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5d01366d1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5d01366d1_0_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ga5d01366d1_0_1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a5d01366d1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a5d01366d1_0_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a5d01366d1_0_1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a5d01366d1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a5d01366d1_0_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ga5d01366d1_0_1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a5d01366d1_0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a5d01366d1_0_1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ga5d01366d1_0_1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b043c7f97c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b043c7f97c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b043c7f97c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a5d01366d1_0_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a5d01366d1_0_2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ga5d01366d1_0_2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a5d01366d1_0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a5d01366d1_0_2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a5d01366d1_0_2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5d01366d1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a5d01366d1_0_2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ga5d01366d1_0_20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a5d01366d1_0_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a5d01366d1_0_2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ga5d01366d1_0_2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9f405a424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9f405a424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ga9f405a424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b043c7f97c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b043c7f97c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gb043c7f97c_0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b043c7f97c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b043c7f97c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gb043c7f97c_0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b043c7f97c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b043c7f97c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gb043c7f97c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043c7f97c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043c7f97c_0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gb043c7f97c_0_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b043c7f97c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b043c7f97c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gb043c7f97c_0_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a5d01366d1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ga5d01366d1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[True/False] A categorical feature with 10 possible values produces a one-hot representation with 10 features.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True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a5d01366d1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a5d01366d1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a5d01366d1_0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a5d01366d1_0_1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ga5d01366d1_0_1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b043c7f97c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b043c7f97c_0_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gb043c7f97c_0_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b043c7f97c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b043c7f97c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gb043c7f97c_0_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a9f405a424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a9f405a424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[draw a line and loss computation]</a:t>
            </a:r>
            <a:endParaRPr/>
          </a:p>
        </p:txBody>
      </p:sp>
      <p:sp>
        <p:nvSpPr>
          <p:cNvPr id="96" name="Google Shape;96;ga9f405a424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b043c7f97c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b043c7f97c_0_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gb043c7f97c_0_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b043c7f97c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b043c7f97c_0_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gb043c7f97c_0_9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b043c7f97c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b043c7f97c_0_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gb043c7f97c_0_1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b043c7f97c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b043c7f97c_0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gb043c7f97c_0_10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b043c7f97c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b043c7f97c_0_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gb043c7f97c_0_1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a5d01366d1_0_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ga5d01366d1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[True/False] Z-Score scaling can significantly improve training convergence speed.</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True</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b043c7f97c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 name="Google Shape;676;gb043c7f97c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b043c7f97c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b043c7f97c_0_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gb043c7f97c_0_1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b043c7f97c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b043c7f97c_0_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gb043c7f97c_0_1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b043c7f97c_0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b043c7f97c_0_1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gb043c7f97c_0_19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9f405a424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9f405a424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like w0=50, w1=0.7</a:t>
            </a:r>
            <a:endParaRPr/>
          </a:p>
        </p:txBody>
      </p:sp>
      <p:sp>
        <p:nvSpPr>
          <p:cNvPr id="104" name="Google Shape;104;ga9f405a424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b043c7f97c_0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b043c7f97c_0_2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gb043c7f97c_0_2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b043c7f97c_0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b043c7f97c_0_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gb043c7f97c_0_1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b043c7f97c_0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b043c7f97c_0_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gb043c7f97c_0_1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b043c7f97c_0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b043c7f97c_0_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gb043c7f97c_0_1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b043c7f97c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b043c7f97c_0_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gb043c7f97c_0_1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b043c7f97c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b043c7f97c_0_1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gb043c7f97c_0_1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b043c7f97c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3" name="Google Shape;773;gb043c7f97c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Q: [True/False] MAE for car price prediction could be improved simply by clipping negative predictions to 0.</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 True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9f405a424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9f405a424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[draw predictions of the model]</a:t>
            </a:r>
            <a:endParaRPr/>
          </a:p>
          <a:p>
            <a:pPr indent="0" lvl="0" marL="0" rtl="0" algn="l">
              <a:spcBef>
                <a:spcPts val="0"/>
              </a:spcBef>
              <a:spcAft>
                <a:spcPts val="0"/>
              </a:spcAft>
              <a:buNone/>
            </a:pPr>
            <a:r>
              <a:rPr lang="en-US"/>
              <a:t>[draw loss computation]</a:t>
            </a:r>
            <a:endParaRPr/>
          </a:p>
        </p:txBody>
      </p:sp>
      <p:sp>
        <p:nvSpPr>
          <p:cNvPr id="113" name="Google Shape;113;ga9f405a424_0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1371600"/>
            <a:ext cx="7772400" cy="675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6" name="Google Shape;16;p2"/>
          <p:cNvCxnSpPr/>
          <p:nvPr/>
        </p:nvCxnSpPr>
        <p:spPr>
          <a:xfrm>
            <a:off x="685800" y="2114550"/>
            <a:ext cx="7772400" cy="0"/>
          </a:xfrm>
          <a:prstGeom prst="straightConnector1">
            <a:avLst/>
          </a:prstGeom>
          <a:noFill/>
          <a:ln cap="flat" cmpd="sng" w="15875">
            <a:solidFill>
              <a:schemeClr val="dk1"/>
            </a:solidFill>
            <a:prstDash val="solid"/>
            <a:round/>
            <a:headEnd len="sm" w="sm" type="none"/>
            <a:tailEnd len="sm" w="sm" type="none"/>
          </a:ln>
        </p:spPr>
      </p:cxnSp>
      <p:sp>
        <p:nvSpPr>
          <p:cNvPr id="17" name="Google Shape;17;p2"/>
          <p:cNvSpPr txBox="1"/>
          <p:nvPr>
            <p:ph idx="1" type="subTitle"/>
          </p:nvPr>
        </p:nvSpPr>
        <p:spPr>
          <a:xfrm>
            <a:off x="685800" y="2171700"/>
            <a:ext cx="7772400" cy="1314600"/>
          </a:xfrm>
          <a:prstGeom prst="rect">
            <a:avLst/>
          </a:prstGeom>
          <a:noFill/>
          <a:ln>
            <a:noFill/>
          </a:ln>
        </p:spPr>
        <p:txBody>
          <a:bodyPr anchorCtr="0" anchor="t" bIns="45700" lIns="91425" spcFirstLastPara="1" rIns="91425" wrap="square" tIns="45700">
            <a:noAutofit/>
          </a:bodyPr>
          <a:lstStyle>
            <a:lvl1pPr lvl="0" algn="l">
              <a:spcBef>
                <a:spcPts val="600"/>
              </a:spcBef>
              <a:spcAft>
                <a:spcPts val="0"/>
              </a:spcAft>
              <a:buClr>
                <a:schemeClr val="dk1"/>
              </a:buClr>
              <a:buSzPts val="3200"/>
              <a:buNone/>
              <a:defRPr>
                <a:solidFill>
                  <a:schemeClr val="dk1"/>
                </a:solidFill>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4"/>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1" name="Google Shape;21;p4"/>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
        <p:nvSpPr>
          <p:cNvPr id="22" name="Google Shape;22;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algn="l">
              <a:spcBef>
                <a:spcPts val="600"/>
              </a:spcBef>
              <a:spcAft>
                <a:spcPts val="0"/>
              </a:spcAft>
              <a:buClr>
                <a:schemeClr val="dk1"/>
              </a:buClr>
              <a:buSzPts val="3200"/>
              <a:buFont typeface="Arial"/>
              <a:buChar char="•"/>
              <a:defRPr/>
            </a:lvl1pPr>
            <a:lvl2pPr indent="-406400" lvl="1" marL="914400" algn="l">
              <a:spcBef>
                <a:spcPts val="600"/>
              </a:spcBef>
              <a:spcAft>
                <a:spcPts val="0"/>
              </a:spcAft>
              <a:buClr>
                <a:schemeClr val="dk1"/>
              </a:buClr>
              <a:buSzPts val="2800"/>
              <a:buFont typeface="Arial"/>
              <a:buChar char="•"/>
              <a:defRPr/>
            </a:lvl2pPr>
            <a:lvl3pPr indent="-381000" lvl="2" marL="1371600" algn="l">
              <a:spcBef>
                <a:spcPts val="600"/>
              </a:spcBef>
              <a:spcAft>
                <a:spcPts val="0"/>
              </a:spcAft>
              <a:buClr>
                <a:schemeClr val="dk1"/>
              </a:buClr>
              <a:buSzPts val="2400"/>
              <a:buFont typeface="Arial"/>
              <a:buChar char="•"/>
              <a:defRPr/>
            </a:lvl3pPr>
            <a:lvl4pPr indent="-355600" lvl="3" marL="1828800" algn="l">
              <a:spcBef>
                <a:spcPts val="600"/>
              </a:spcBef>
              <a:spcAft>
                <a:spcPts val="0"/>
              </a:spcAft>
              <a:buClr>
                <a:schemeClr val="dk1"/>
              </a:buClr>
              <a:buSzPts val="2000"/>
              <a:buFont typeface="Arial"/>
              <a:buChar char="•"/>
              <a:defRPr/>
            </a:lvl4pPr>
            <a:lvl5pPr indent="-355600" lvl="4" marL="2286000" algn="l">
              <a:spcBef>
                <a:spcPts val="600"/>
              </a:spcBef>
              <a:spcAft>
                <a:spcPts val="0"/>
              </a:spcAft>
              <a:buClr>
                <a:schemeClr val="dk1"/>
              </a:buClr>
              <a:buSzPts val="2000"/>
              <a:buFont typeface="Arial"/>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End Slide">
    <p:spTree>
      <p:nvGrpSpPr>
        <p:cNvPr id="23" name="Shape 23"/>
        <p:cNvGrpSpPr/>
        <p:nvPr/>
      </p:nvGrpSpPr>
      <p:grpSpPr>
        <a:xfrm>
          <a:off x="0" y="0"/>
          <a:ext cx="0" cy="0"/>
          <a:chOff x="0" y="0"/>
          <a:chExt cx="0" cy="0"/>
        </a:xfrm>
      </p:grpSpPr>
      <p:sp>
        <p:nvSpPr>
          <p:cNvPr id="24" name="Google Shape;24;p5"/>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lvl1pPr indent="-228600" lvl="0" marL="457200" algn="l">
              <a:spcBef>
                <a:spcPts val="600"/>
              </a:spcBef>
              <a:spcAft>
                <a:spcPts val="0"/>
              </a:spcAft>
              <a:buClr>
                <a:srgbClr val="888888"/>
              </a:buClr>
              <a:buSzPts val="2000"/>
              <a:buNone/>
              <a:defRPr sz="2000">
                <a:solidFill>
                  <a:srgbClr val="888888"/>
                </a:solidFill>
              </a:defRPr>
            </a:lvl1pPr>
            <a:lvl2pPr indent="-228600" lvl="1" marL="914400" algn="l">
              <a:spcBef>
                <a:spcPts val="600"/>
              </a:spcBef>
              <a:spcAft>
                <a:spcPts val="0"/>
              </a:spcAft>
              <a:buClr>
                <a:srgbClr val="888888"/>
              </a:buClr>
              <a:buSzPts val="1800"/>
              <a:buNone/>
              <a:defRPr sz="1800">
                <a:solidFill>
                  <a:srgbClr val="888888"/>
                </a:solidFill>
              </a:defRPr>
            </a:lvl2pPr>
            <a:lvl3pPr indent="-228600" lvl="2" marL="1371600" algn="l">
              <a:spcBef>
                <a:spcPts val="600"/>
              </a:spcBef>
              <a:spcAft>
                <a:spcPts val="0"/>
              </a:spcAft>
              <a:buClr>
                <a:srgbClr val="888888"/>
              </a:buClr>
              <a:buSzPts val="1600"/>
              <a:buNone/>
              <a:defRPr sz="1600">
                <a:solidFill>
                  <a:srgbClr val="888888"/>
                </a:solidFill>
              </a:defRPr>
            </a:lvl3pPr>
            <a:lvl4pPr indent="-228600" lvl="3" marL="1828800" algn="l">
              <a:spcBef>
                <a:spcPts val="600"/>
              </a:spcBef>
              <a:spcAft>
                <a:spcPts val="0"/>
              </a:spcAft>
              <a:buClr>
                <a:srgbClr val="888888"/>
              </a:buClr>
              <a:buSzPts val="1400"/>
              <a:buNone/>
              <a:defRPr sz="1400">
                <a:solidFill>
                  <a:srgbClr val="888888"/>
                </a:solidFill>
              </a:defRPr>
            </a:lvl4pPr>
            <a:lvl5pPr indent="-228600" lvl="4" marL="2286000" algn="l">
              <a:spcBef>
                <a:spcPts val="60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cxnSp>
        <p:nvCxnSpPr>
          <p:cNvPr id="25" name="Google Shape;25;p5"/>
          <p:cNvCxnSpPr/>
          <p:nvPr/>
        </p:nvCxnSpPr>
        <p:spPr>
          <a:xfrm>
            <a:off x="722313" y="2668190"/>
            <a:ext cx="7772400" cy="0"/>
          </a:xfrm>
          <a:prstGeom prst="straightConnector1">
            <a:avLst/>
          </a:prstGeom>
          <a:noFill/>
          <a:ln cap="flat" cmpd="sng" w="15875">
            <a:solidFill>
              <a:schemeClr val="dk1"/>
            </a:solidFill>
            <a:prstDash val="solid"/>
            <a:round/>
            <a:headEnd len="sm" w="sm" type="none"/>
            <a:tailEnd len="sm" w="sm" type="none"/>
          </a:ln>
        </p:spPr>
      </p:cxnSp>
      <p:sp>
        <p:nvSpPr>
          <p:cNvPr id="26" name="Google Shape;26;p5"/>
          <p:cNvSpPr txBox="1"/>
          <p:nvPr/>
        </p:nvSpPr>
        <p:spPr>
          <a:xfrm>
            <a:off x="722313" y="2668190"/>
            <a:ext cx="7772400" cy="5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4400" u="none" cap="none" strike="noStrike">
                <a:solidFill>
                  <a:schemeClr val="dk1"/>
                </a:solidFill>
                <a:latin typeface="Arial"/>
                <a:ea typeface="Arial"/>
                <a:cs typeface="Arial"/>
                <a:sym typeface="Arial"/>
              </a:rPr>
              <a:t>The End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Horizontal Rule"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9" name="Google Shape;29;p6"/>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7"/>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600"/>
              </a:spcBef>
              <a:spcAft>
                <a:spcPts val="0"/>
              </a:spcAft>
              <a:buClr>
                <a:schemeClr val="dk1"/>
              </a:buClr>
              <a:buSzPts val="2800"/>
              <a:buFont typeface="Arial"/>
              <a:buChar char="•"/>
              <a:defRPr sz="2800"/>
            </a:lvl1pPr>
            <a:lvl2pPr indent="-381000" lvl="1" marL="914400" algn="l">
              <a:spcBef>
                <a:spcPts val="600"/>
              </a:spcBef>
              <a:spcAft>
                <a:spcPts val="0"/>
              </a:spcAft>
              <a:buClr>
                <a:schemeClr val="dk1"/>
              </a:buClr>
              <a:buSzPts val="2400"/>
              <a:buFont typeface="Arial"/>
              <a:buChar char="•"/>
              <a:defRPr sz="2400"/>
            </a:lvl2pPr>
            <a:lvl3pPr indent="-355600" lvl="2" marL="1371600" algn="l">
              <a:spcBef>
                <a:spcPts val="600"/>
              </a:spcBef>
              <a:spcAft>
                <a:spcPts val="0"/>
              </a:spcAft>
              <a:buClr>
                <a:schemeClr val="dk1"/>
              </a:buClr>
              <a:buSzPts val="2000"/>
              <a:buFont typeface="Arial"/>
              <a:buChar char="•"/>
              <a:defRPr sz="2000"/>
            </a:lvl3pPr>
            <a:lvl4pPr indent="-342900" lvl="3" marL="1828800" algn="l">
              <a:spcBef>
                <a:spcPts val="600"/>
              </a:spcBef>
              <a:spcAft>
                <a:spcPts val="0"/>
              </a:spcAft>
              <a:buClr>
                <a:schemeClr val="dk1"/>
              </a:buClr>
              <a:buSzPts val="1800"/>
              <a:buFont typeface="Arial"/>
              <a:buChar char="•"/>
              <a:defRPr sz="1800"/>
            </a:lvl4pPr>
            <a:lvl5pPr indent="-342900" lvl="4" marL="2286000" algn="l">
              <a:spcBef>
                <a:spcPts val="60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600"/>
              </a:spcBef>
              <a:spcAft>
                <a:spcPts val="0"/>
              </a:spcAft>
              <a:buClr>
                <a:schemeClr val="dk1"/>
              </a:buClr>
              <a:buSzPts val="2800"/>
              <a:buFont typeface="Arial"/>
              <a:buChar char="•"/>
              <a:defRPr sz="2800"/>
            </a:lvl1pPr>
            <a:lvl2pPr indent="-381000" lvl="1" marL="914400" algn="l">
              <a:spcBef>
                <a:spcPts val="600"/>
              </a:spcBef>
              <a:spcAft>
                <a:spcPts val="0"/>
              </a:spcAft>
              <a:buClr>
                <a:schemeClr val="dk1"/>
              </a:buClr>
              <a:buSzPts val="2400"/>
              <a:buFont typeface="Arial"/>
              <a:buChar char="•"/>
              <a:defRPr sz="2400"/>
            </a:lvl2pPr>
            <a:lvl3pPr indent="-355600" lvl="2" marL="1371600" algn="l">
              <a:spcBef>
                <a:spcPts val="600"/>
              </a:spcBef>
              <a:spcAft>
                <a:spcPts val="0"/>
              </a:spcAft>
              <a:buClr>
                <a:schemeClr val="dk1"/>
              </a:buClr>
              <a:buSzPts val="2000"/>
              <a:buFont typeface="Arial"/>
              <a:buChar char="•"/>
              <a:defRPr sz="2000"/>
            </a:lvl3pPr>
            <a:lvl4pPr indent="-342900" lvl="3" marL="1828800" algn="l">
              <a:spcBef>
                <a:spcPts val="600"/>
              </a:spcBef>
              <a:spcAft>
                <a:spcPts val="0"/>
              </a:spcAft>
              <a:buClr>
                <a:schemeClr val="dk1"/>
              </a:buClr>
              <a:buSzPts val="1800"/>
              <a:buFont typeface="Arial"/>
              <a:buChar char="•"/>
              <a:defRPr sz="1800"/>
            </a:lvl4pPr>
            <a:lvl5pPr indent="-342900" lvl="4" marL="2286000" algn="l">
              <a:spcBef>
                <a:spcPts val="60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cxnSp>
        <p:nvCxnSpPr>
          <p:cNvPr id="34" name="Google Shape;34;p7"/>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Arial"/>
              <a:buNone/>
              <a:defRPr b="0"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8"/>
          <p:cNvSpPr txBox="1"/>
          <p:nvPr>
            <p:ph idx="1" type="body"/>
          </p:nvPr>
        </p:nvSpPr>
        <p:spPr>
          <a:xfrm>
            <a:off x="722313" y="2180035"/>
            <a:ext cx="7772400" cy="1125300"/>
          </a:xfrm>
          <a:prstGeom prst="rect">
            <a:avLst/>
          </a:prstGeom>
          <a:noFill/>
          <a:ln>
            <a:noFill/>
          </a:ln>
        </p:spPr>
        <p:txBody>
          <a:bodyPr anchorCtr="0" anchor="b" bIns="45700" lIns="91425" spcFirstLastPara="1" rIns="91425" wrap="square" tIns="45700">
            <a:noAutofit/>
          </a:bodyPr>
          <a:lstStyle>
            <a:lvl1pPr indent="-228600" lvl="0" marL="457200" algn="l">
              <a:spcBef>
                <a:spcPts val="600"/>
              </a:spcBef>
              <a:spcAft>
                <a:spcPts val="0"/>
              </a:spcAft>
              <a:buClr>
                <a:srgbClr val="888888"/>
              </a:buClr>
              <a:buSzPts val="2000"/>
              <a:buNone/>
              <a:defRPr sz="2000">
                <a:solidFill>
                  <a:srgbClr val="888888"/>
                </a:solidFill>
              </a:defRPr>
            </a:lvl1pPr>
            <a:lvl2pPr indent="-228600" lvl="1" marL="914400" algn="l">
              <a:spcBef>
                <a:spcPts val="600"/>
              </a:spcBef>
              <a:spcAft>
                <a:spcPts val="0"/>
              </a:spcAft>
              <a:buClr>
                <a:srgbClr val="888888"/>
              </a:buClr>
              <a:buSzPts val="1800"/>
              <a:buNone/>
              <a:defRPr sz="1800">
                <a:solidFill>
                  <a:srgbClr val="888888"/>
                </a:solidFill>
              </a:defRPr>
            </a:lvl2pPr>
            <a:lvl3pPr indent="-228600" lvl="2" marL="1371600" algn="l">
              <a:spcBef>
                <a:spcPts val="600"/>
              </a:spcBef>
              <a:spcAft>
                <a:spcPts val="0"/>
              </a:spcAft>
              <a:buClr>
                <a:srgbClr val="888888"/>
              </a:buClr>
              <a:buSzPts val="1600"/>
              <a:buNone/>
              <a:defRPr sz="1600">
                <a:solidFill>
                  <a:srgbClr val="888888"/>
                </a:solidFill>
              </a:defRPr>
            </a:lvl3pPr>
            <a:lvl4pPr indent="-228600" lvl="3" marL="1828800" algn="l">
              <a:spcBef>
                <a:spcPts val="600"/>
              </a:spcBef>
              <a:spcAft>
                <a:spcPts val="0"/>
              </a:spcAft>
              <a:buClr>
                <a:srgbClr val="888888"/>
              </a:buClr>
              <a:buSzPts val="1400"/>
              <a:buNone/>
              <a:defRPr sz="1400">
                <a:solidFill>
                  <a:srgbClr val="888888"/>
                </a:solidFill>
              </a:defRPr>
            </a:lvl4pPr>
            <a:lvl5pPr indent="-228600" lvl="4" marL="2286000" algn="l">
              <a:spcBef>
                <a:spcPts val="60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cxnSp>
        <p:nvCxnSpPr>
          <p:cNvPr id="38" name="Google Shape;38;p8"/>
          <p:cNvCxnSpPr/>
          <p:nvPr/>
        </p:nvCxnSpPr>
        <p:spPr>
          <a:xfrm>
            <a:off x="722313" y="3305175"/>
            <a:ext cx="77724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9"/>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9"/>
          <p:cNvSpPr txBox="1"/>
          <p:nvPr>
            <p:ph idx="1" type="body"/>
          </p:nvPr>
        </p:nvSpPr>
        <p:spPr>
          <a:xfrm>
            <a:off x="457200" y="1151335"/>
            <a:ext cx="4040100" cy="480000"/>
          </a:xfrm>
          <a:prstGeom prst="rect">
            <a:avLst/>
          </a:prstGeom>
          <a:noFill/>
          <a:ln>
            <a:noFill/>
          </a:ln>
        </p:spPr>
        <p:txBody>
          <a:bodyPr anchorCtr="0" anchor="ctr" bIns="45700" lIns="91425" spcFirstLastPara="1" rIns="91425" wrap="square" tIns="45700">
            <a:noAutofit/>
          </a:bodyPr>
          <a:lstStyle>
            <a:lvl1pPr indent="-228600" lvl="0" marL="457200" algn="l">
              <a:spcBef>
                <a:spcPts val="600"/>
              </a:spcBef>
              <a:spcAft>
                <a:spcPts val="0"/>
              </a:spcAft>
              <a:buClr>
                <a:schemeClr val="dk1"/>
              </a:buClr>
              <a:buSzPts val="2400"/>
              <a:buNone/>
              <a:defRPr b="1" sz="2400"/>
            </a:lvl1pPr>
            <a:lvl2pPr indent="-228600" lvl="1" marL="914400" algn="l">
              <a:spcBef>
                <a:spcPts val="600"/>
              </a:spcBef>
              <a:spcAft>
                <a:spcPts val="0"/>
              </a:spcAft>
              <a:buClr>
                <a:schemeClr val="dk1"/>
              </a:buClr>
              <a:buSzPts val="2000"/>
              <a:buNone/>
              <a:defRPr b="1" sz="2000"/>
            </a:lvl2pPr>
            <a:lvl3pPr indent="-228600" lvl="2" marL="1371600" algn="l">
              <a:spcBef>
                <a:spcPts val="600"/>
              </a:spcBef>
              <a:spcAft>
                <a:spcPts val="0"/>
              </a:spcAft>
              <a:buClr>
                <a:schemeClr val="dk1"/>
              </a:buClr>
              <a:buSzPts val="1800"/>
              <a:buNone/>
              <a:defRPr b="1" sz="1800"/>
            </a:lvl3pPr>
            <a:lvl4pPr indent="-228600" lvl="3" marL="1828800" algn="l">
              <a:spcBef>
                <a:spcPts val="600"/>
              </a:spcBef>
              <a:spcAft>
                <a:spcPts val="0"/>
              </a:spcAft>
              <a:buClr>
                <a:schemeClr val="dk1"/>
              </a:buClr>
              <a:buSzPts val="1600"/>
              <a:buNone/>
              <a:defRPr b="1" sz="1600"/>
            </a:lvl4pPr>
            <a:lvl5pPr indent="-228600" lvl="4" marL="2286000" algn="l">
              <a:spcBef>
                <a:spcPts val="60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2" name="Google Shape;42;p9"/>
          <p:cNvSpPr txBox="1"/>
          <p:nvPr>
            <p:ph idx="2" type="body"/>
          </p:nvPr>
        </p:nvSpPr>
        <p:spPr>
          <a:xfrm>
            <a:off x="457200" y="1779984"/>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600"/>
              </a:spcBef>
              <a:spcAft>
                <a:spcPts val="0"/>
              </a:spcAft>
              <a:buClr>
                <a:schemeClr val="dk1"/>
              </a:buClr>
              <a:buSzPts val="2400"/>
              <a:buFont typeface="Arial"/>
              <a:buChar char="•"/>
              <a:defRPr sz="2400"/>
            </a:lvl1pPr>
            <a:lvl2pPr indent="-355600" lvl="1" marL="914400" algn="l">
              <a:spcBef>
                <a:spcPts val="600"/>
              </a:spcBef>
              <a:spcAft>
                <a:spcPts val="0"/>
              </a:spcAft>
              <a:buClr>
                <a:schemeClr val="dk1"/>
              </a:buClr>
              <a:buSzPts val="2000"/>
              <a:buFont typeface="Arial"/>
              <a:buChar char="•"/>
              <a:defRPr sz="2000"/>
            </a:lvl2pPr>
            <a:lvl3pPr indent="-342900" lvl="2" marL="1371600" algn="l">
              <a:spcBef>
                <a:spcPts val="600"/>
              </a:spcBef>
              <a:spcAft>
                <a:spcPts val="0"/>
              </a:spcAft>
              <a:buClr>
                <a:schemeClr val="dk1"/>
              </a:buClr>
              <a:buSzPts val="1800"/>
              <a:buFont typeface="Arial"/>
              <a:buChar char="•"/>
              <a:defRPr sz="1800"/>
            </a:lvl3pPr>
            <a:lvl4pPr indent="-330200" lvl="3" marL="1828800" algn="l">
              <a:spcBef>
                <a:spcPts val="600"/>
              </a:spcBef>
              <a:spcAft>
                <a:spcPts val="0"/>
              </a:spcAft>
              <a:buClr>
                <a:schemeClr val="dk1"/>
              </a:buClr>
              <a:buSzPts val="1600"/>
              <a:buFont typeface="Arial"/>
              <a:buChar char="•"/>
              <a:defRPr sz="1600"/>
            </a:lvl4pPr>
            <a:lvl5pPr indent="-330200" lvl="4" marL="2286000" algn="l">
              <a:spcBef>
                <a:spcPts val="60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3" name="Google Shape;43;p9"/>
          <p:cNvSpPr txBox="1"/>
          <p:nvPr>
            <p:ph idx="3" type="body"/>
          </p:nvPr>
        </p:nvSpPr>
        <p:spPr>
          <a:xfrm>
            <a:off x="4645025" y="1151335"/>
            <a:ext cx="4041900" cy="480000"/>
          </a:xfrm>
          <a:prstGeom prst="rect">
            <a:avLst/>
          </a:prstGeom>
          <a:noFill/>
          <a:ln>
            <a:noFill/>
          </a:ln>
        </p:spPr>
        <p:txBody>
          <a:bodyPr anchorCtr="0" anchor="ctr" bIns="45700" lIns="91425" spcFirstLastPara="1" rIns="91425" wrap="square" tIns="45700">
            <a:noAutofit/>
          </a:bodyPr>
          <a:lstStyle>
            <a:lvl1pPr indent="-228600" lvl="0" marL="457200" algn="l">
              <a:spcBef>
                <a:spcPts val="600"/>
              </a:spcBef>
              <a:spcAft>
                <a:spcPts val="0"/>
              </a:spcAft>
              <a:buClr>
                <a:schemeClr val="dk1"/>
              </a:buClr>
              <a:buSzPts val="2400"/>
              <a:buNone/>
              <a:defRPr b="1" sz="2400"/>
            </a:lvl1pPr>
            <a:lvl2pPr indent="-228600" lvl="1" marL="914400" algn="l">
              <a:spcBef>
                <a:spcPts val="600"/>
              </a:spcBef>
              <a:spcAft>
                <a:spcPts val="0"/>
              </a:spcAft>
              <a:buClr>
                <a:schemeClr val="dk1"/>
              </a:buClr>
              <a:buSzPts val="2000"/>
              <a:buNone/>
              <a:defRPr b="1" sz="2000"/>
            </a:lvl2pPr>
            <a:lvl3pPr indent="-228600" lvl="2" marL="1371600" algn="l">
              <a:spcBef>
                <a:spcPts val="600"/>
              </a:spcBef>
              <a:spcAft>
                <a:spcPts val="0"/>
              </a:spcAft>
              <a:buClr>
                <a:schemeClr val="dk1"/>
              </a:buClr>
              <a:buSzPts val="1800"/>
              <a:buNone/>
              <a:defRPr b="1" sz="1800"/>
            </a:lvl3pPr>
            <a:lvl4pPr indent="-228600" lvl="3" marL="1828800" algn="l">
              <a:spcBef>
                <a:spcPts val="600"/>
              </a:spcBef>
              <a:spcAft>
                <a:spcPts val="0"/>
              </a:spcAft>
              <a:buClr>
                <a:schemeClr val="dk1"/>
              </a:buClr>
              <a:buSzPts val="1600"/>
              <a:buNone/>
              <a:defRPr b="1" sz="1600"/>
            </a:lvl4pPr>
            <a:lvl5pPr indent="-228600" lvl="4" marL="2286000" algn="l">
              <a:spcBef>
                <a:spcPts val="60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4" name="Google Shape;44;p9"/>
          <p:cNvSpPr txBox="1"/>
          <p:nvPr>
            <p:ph idx="4" type="body"/>
          </p:nvPr>
        </p:nvSpPr>
        <p:spPr>
          <a:xfrm>
            <a:off x="4645025" y="1779984"/>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600"/>
              </a:spcBef>
              <a:spcAft>
                <a:spcPts val="0"/>
              </a:spcAft>
              <a:buClr>
                <a:schemeClr val="dk1"/>
              </a:buClr>
              <a:buSzPts val="2400"/>
              <a:buFont typeface="Arial"/>
              <a:buChar char="•"/>
              <a:defRPr sz="2400"/>
            </a:lvl1pPr>
            <a:lvl2pPr indent="-355600" lvl="1" marL="914400" algn="l">
              <a:spcBef>
                <a:spcPts val="600"/>
              </a:spcBef>
              <a:spcAft>
                <a:spcPts val="0"/>
              </a:spcAft>
              <a:buClr>
                <a:schemeClr val="dk1"/>
              </a:buClr>
              <a:buSzPts val="2000"/>
              <a:buFont typeface="Arial"/>
              <a:buChar char="•"/>
              <a:defRPr sz="2000"/>
            </a:lvl2pPr>
            <a:lvl3pPr indent="-342900" lvl="2" marL="1371600" algn="l">
              <a:spcBef>
                <a:spcPts val="600"/>
              </a:spcBef>
              <a:spcAft>
                <a:spcPts val="0"/>
              </a:spcAft>
              <a:buClr>
                <a:schemeClr val="dk1"/>
              </a:buClr>
              <a:buSzPts val="1800"/>
              <a:buFont typeface="Arial"/>
              <a:buChar char="•"/>
              <a:defRPr sz="1800"/>
            </a:lvl3pPr>
            <a:lvl4pPr indent="-330200" lvl="3" marL="1828800" algn="l">
              <a:spcBef>
                <a:spcPts val="600"/>
              </a:spcBef>
              <a:spcAft>
                <a:spcPts val="0"/>
              </a:spcAft>
              <a:buClr>
                <a:schemeClr val="dk1"/>
              </a:buClr>
              <a:buSzPts val="1600"/>
              <a:buFont typeface="Arial"/>
              <a:buChar char="•"/>
              <a:defRPr sz="1600"/>
            </a:lvl4pPr>
            <a:lvl5pPr indent="-330200" lvl="4" marL="2286000" algn="l">
              <a:spcBef>
                <a:spcPts val="60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cxnSp>
        <p:nvCxnSpPr>
          <p:cNvPr id="45" name="Google Shape;45;p9"/>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6" name="Shape 46"/>
        <p:cNvGrpSpPr/>
        <p:nvPr/>
      </p:nvGrpSpPr>
      <p:grpSpPr>
        <a:xfrm>
          <a:off x="0" y="0"/>
          <a:ext cx="0" cy="0"/>
          <a:chOff x="0" y="0"/>
          <a:chExt cx="0" cy="0"/>
        </a:xfrm>
      </p:grpSpPr>
      <p:sp>
        <p:nvSpPr>
          <p:cNvPr id="47" name="Google Shape;47;p10"/>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
          <p:cNvSpPr/>
          <p:nvPr/>
        </p:nvSpPr>
        <p:spPr>
          <a:xfrm>
            <a:off x="0" y="0"/>
            <a:ext cx="9144000" cy="274200"/>
          </a:xfrm>
          <a:prstGeom prst="rect">
            <a:avLst/>
          </a:prstGeom>
          <a:solidFill>
            <a:srgbClr val="00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 name="Google Shape;13;p1"/>
          <p:cNvSpPr/>
          <p:nvPr/>
        </p:nvSpPr>
        <p:spPr>
          <a:xfrm>
            <a:off x="0" y="5084949"/>
            <a:ext cx="9144000" cy="68700"/>
          </a:xfrm>
          <a:prstGeom prst="rect">
            <a:avLst/>
          </a:prstGeom>
          <a:solidFill>
            <a:srgbClr val="00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34.png"/><Relationship Id="rId5"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2.png"/><Relationship Id="rId4" Type="http://schemas.openxmlformats.org/officeDocument/2006/relationships/hyperlink" Target="https://en.wikipedia.org/wiki/File:WP9187_New_Territories_806A_03-03-2020.jp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countryliving.com/shopping/antiques/g2390/vintage-pickup-trucks/" TargetMode="Externa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hyperlink" Target="https://www.google.com/imgres?imgurl=https%3A%2F%2Fupload.wikimedia.org%2Fwikipedia%2Fcommons%2F0%2F0c%2FNohvcc4.jpg&amp;imgrefurl=https%3A%2F%2Fsimple.wikipedia.org%2Fwiki%2FFour-wheel_drive&amp;tbnid=ZDKrrg4JSz2LqM&amp;vet=12ahUKEwjU5aGg1LrtAhUbGjQIHS4LCCgQMygEegUIARCsAQ..i&amp;docid=xEanx2IXM80zWM&amp;w=3008&amp;h=2000&amp;q=four%20wheel%20drive%20wikipedia&amp;safe=active&amp;ved=2ahUKEwjU5aGg1LrtAhUbGjQIHS4LCCgQMygEegUIARCsA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hyperlink" Target="https://www.google.com/url?sa=i&amp;url=https%3A%2F%2Ffreesound.org%2Fpeople%2Falexftw123%2Fsounds%2F152661%2F&amp;psig=AOvVaw20AoH9d8yNZgJ7xQDvo7-i&amp;ust=1607391111423000&amp;source=images&amp;cd=vfe&amp;ved=0CAIQjRxqFwoTCLD5l9jcuu0CFQAAAAAdAAAAABAO"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8.png"/><Relationship Id="rId4" Type="http://schemas.openxmlformats.org/officeDocument/2006/relationships/hyperlink" Target="https://deepai.org/machine-learning-glossary-and-terms/curse-of-dimensionality"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towardsdatascience.com/predicting-used-car-prices-with-machine-learning-techniques-8a9d8313952" TargetMode="External"/><Relationship Id="rId4" Type="http://schemas.openxmlformats.org/officeDocument/2006/relationships/image" Target="../media/image45.png"/><Relationship Id="rId5" Type="http://schemas.openxmlformats.org/officeDocument/2006/relationships/image" Target="../media/image42.png"/><Relationship Id="rId6" Type="http://schemas.openxmlformats.org/officeDocument/2006/relationships/image" Target="../media/image41.png"/><Relationship Id="rId7" Type="http://schemas.openxmlformats.org/officeDocument/2006/relationships/image" Target="../media/image50.png"/><Relationship Id="rId8" Type="http://schemas.openxmlformats.org/officeDocument/2006/relationships/image" Target="../media/image4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9.png"/><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4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48.png"/><Relationship Id="rId4" Type="http://schemas.openxmlformats.org/officeDocument/2006/relationships/image" Target="../media/image5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1"/>
          <p:cNvSpPr txBox="1"/>
          <p:nvPr>
            <p:ph type="ctrTitle"/>
          </p:nvPr>
        </p:nvSpPr>
        <p:spPr>
          <a:xfrm>
            <a:off x="685800" y="857250"/>
            <a:ext cx="7772400" cy="1189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Arial"/>
              <a:buNone/>
            </a:pPr>
            <a:r>
              <a:rPr lang="en-US"/>
              <a:t>Gradient Descent Review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0"/>
          <p:cNvPicPr preferRelativeResize="0"/>
          <p:nvPr/>
        </p:nvPicPr>
        <p:blipFill>
          <a:blip r:embed="rId3">
            <a:alphaModFix/>
          </a:blip>
          <a:stretch>
            <a:fillRect/>
          </a:stretch>
        </p:blipFill>
        <p:spPr>
          <a:xfrm>
            <a:off x="6384639" y="1047750"/>
            <a:ext cx="2638777" cy="4029375"/>
          </a:xfrm>
          <a:prstGeom prst="rect">
            <a:avLst/>
          </a:prstGeom>
          <a:noFill/>
          <a:ln>
            <a:noFill/>
          </a:ln>
        </p:spPr>
      </p:pic>
      <p:sp>
        <p:nvSpPr>
          <p:cNvPr id="124" name="Google Shape;124;p20"/>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Procedure</a:t>
            </a:r>
            <a:endParaRPr/>
          </a:p>
        </p:txBody>
      </p:sp>
      <p:sp>
        <p:nvSpPr>
          <p:cNvPr id="125" name="Google Shape;125;p20"/>
          <p:cNvSpPr txBox="1"/>
          <p:nvPr>
            <p:ph idx="1" type="body"/>
          </p:nvPr>
        </p:nvSpPr>
        <p:spPr>
          <a:xfrm>
            <a:off x="215950" y="1200150"/>
            <a:ext cx="5379000" cy="33945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600"/>
              </a:spcBef>
              <a:spcAft>
                <a:spcPts val="0"/>
              </a:spcAft>
              <a:buSzPts val="2400"/>
              <a:buChar char="•"/>
            </a:pPr>
            <a:r>
              <a:rPr lang="en-US" sz="2400"/>
              <a:t>Compute the gradient of the loss</a:t>
            </a:r>
            <a:endParaRPr sz="2400"/>
          </a:p>
          <a:p>
            <a:pPr indent="-381000" lvl="1" marL="914400" rtl="0" algn="l">
              <a:lnSpc>
                <a:spcPct val="115000"/>
              </a:lnSpc>
              <a:spcBef>
                <a:spcPts val="1000"/>
              </a:spcBef>
              <a:spcAft>
                <a:spcPts val="1000"/>
              </a:spcAft>
              <a:buSzPts val="2400"/>
              <a:buChar char="•"/>
            </a:pPr>
            <a:r>
              <a:rPr lang="en-US" sz="2400"/>
              <a:t>This is a partial derivative for w0 and for w1</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1"/>
          <p:cNvPicPr preferRelativeResize="0"/>
          <p:nvPr/>
        </p:nvPicPr>
        <p:blipFill>
          <a:blip r:embed="rId3">
            <a:alphaModFix/>
          </a:blip>
          <a:stretch>
            <a:fillRect/>
          </a:stretch>
        </p:blipFill>
        <p:spPr>
          <a:xfrm>
            <a:off x="6385399" y="1047775"/>
            <a:ext cx="2638727" cy="4029300"/>
          </a:xfrm>
          <a:prstGeom prst="rect">
            <a:avLst/>
          </a:prstGeom>
          <a:noFill/>
          <a:ln>
            <a:noFill/>
          </a:ln>
        </p:spPr>
      </p:pic>
      <p:sp>
        <p:nvSpPr>
          <p:cNvPr id="132" name="Google Shape;132;p21"/>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Procedure</a:t>
            </a:r>
            <a:endParaRPr/>
          </a:p>
        </p:txBody>
      </p:sp>
      <p:sp>
        <p:nvSpPr>
          <p:cNvPr id="133" name="Google Shape;133;p21"/>
          <p:cNvSpPr txBox="1"/>
          <p:nvPr>
            <p:ph idx="1" type="body"/>
          </p:nvPr>
        </p:nvSpPr>
        <p:spPr>
          <a:xfrm>
            <a:off x="215950" y="1200150"/>
            <a:ext cx="5379000" cy="33945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600"/>
              </a:spcBef>
              <a:spcAft>
                <a:spcPts val="1000"/>
              </a:spcAft>
              <a:buSzPts val="2400"/>
              <a:buChar char="•"/>
            </a:pPr>
            <a:r>
              <a:rPr lang="en-US" sz="2400"/>
              <a:t>Update w0 and w1</a:t>
            </a:r>
            <a:endParaRPr sz="2400"/>
          </a:p>
        </p:txBody>
      </p:sp>
      <p:pic>
        <p:nvPicPr>
          <p:cNvPr id="134" name="Google Shape;134;p21"/>
          <p:cNvPicPr preferRelativeResize="0"/>
          <p:nvPr/>
        </p:nvPicPr>
        <p:blipFill>
          <a:blip r:embed="rId4">
            <a:alphaModFix/>
          </a:blip>
          <a:stretch>
            <a:fillRect/>
          </a:stretch>
        </p:blipFill>
        <p:spPr>
          <a:xfrm>
            <a:off x="1106850" y="1941713"/>
            <a:ext cx="4205826" cy="1606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2"/>
          <p:cNvPicPr preferRelativeResize="0"/>
          <p:nvPr/>
        </p:nvPicPr>
        <p:blipFill>
          <a:blip r:embed="rId3">
            <a:alphaModFix/>
          </a:blip>
          <a:stretch>
            <a:fillRect/>
          </a:stretch>
        </p:blipFill>
        <p:spPr>
          <a:xfrm>
            <a:off x="6385399" y="1047775"/>
            <a:ext cx="2638727" cy="4029300"/>
          </a:xfrm>
          <a:prstGeom prst="rect">
            <a:avLst/>
          </a:prstGeom>
          <a:noFill/>
          <a:ln>
            <a:noFill/>
          </a:ln>
        </p:spPr>
      </p:pic>
      <p:sp>
        <p:nvSpPr>
          <p:cNvPr id="141" name="Google Shape;141;p22"/>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Procedure</a:t>
            </a:r>
            <a:endParaRPr/>
          </a:p>
        </p:txBody>
      </p:sp>
      <p:sp>
        <p:nvSpPr>
          <p:cNvPr id="142" name="Google Shape;142;p22"/>
          <p:cNvSpPr txBox="1"/>
          <p:nvPr>
            <p:ph idx="1" type="body"/>
          </p:nvPr>
        </p:nvSpPr>
        <p:spPr>
          <a:xfrm>
            <a:off x="215950" y="1200150"/>
            <a:ext cx="5379000" cy="33945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600"/>
              </a:spcBef>
              <a:spcAft>
                <a:spcPts val="1000"/>
              </a:spcAft>
              <a:buSzPts val="2400"/>
              <a:buChar char="•"/>
            </a:pPr>
            <a:r>
              <a:rPr lang="en-US" sz="2400"/>
              <a:t>Update w0 and w1</a:t>
            </a:r>
            <a:endParaRPr sz="2400"/>
          </a:p>
        </p:txBody>
      </p:sp>
      <p:pic>
        <p:nvPicPr>
          <p:cNvPr id="143" name="Google Shape;143;p22"/>
          <p:cNvPicPr preferRelativeResize="0"/>
          <p:nvPr/>
        </p:nvPicPr>
        <p:blipFill>
          <a:blip r:embed="rId4">
            <a:alphaModFix/>
          </a:blip>
          <a:stretch>
            <a:fillRect/>
          </a:stretch>
        </p:blipFill>
        <p:spPr>
          <a:xfrm>
            <a:off x="1106850" y="1941713"/>
            <a:ext cx="4205826" cy="1606575"/>
          </a:xfrm>
          <a:prstGeom prst="rect">
            <a:avLst/>
          </a:prstGeom>
          <a:noFill/>
          <a:ln>
            <a:noFill/>
          </a:ln>
        </p:spPr>
      </p:pic>
      <p:sp>
        <p:nvSpPr>
          <p:cNvPr id="144" name="Google Shape;144;p22"/>
          <p:cNvSpPr/>
          <p:nvPr/>
        </p:nvSpPr>
        <p:spPr>
          <a:xfrm>
            <a:off x="2453950" y="2208575"/>
            <a:ext cx="225900" cy="284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2453950" y="2970575"/>
            <a:ext cx="225900" cy="284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txBox="1"/>
          <p:nvPr/>
        </p:nvSpPr>
        <p:spPr>
          <a:xfrm>
            <a:off x="986750" y="3896900"/>
            <a:ext cx="18060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Learning Rate</a:t>
            </a:r>
            <a:endParaRPr b="1" sz="1800"/>
          </a:p>
        </p:txBody>
      </p:sp>
      <p:cxnSp>
        <p:nvCxnSpPr>
          <p:cNvPr id="147" name="Google Shape;147;p22"/>
          <p:cNvCxnSpPr>
            <a:stCxn id="144" idx="3"/>
            <a:endCxn id="146" idx="0"/>
          </p:cNvCxnSpPr>
          <p:nvPr/>
        </p:nvCxnSpPr>
        <p:spPr>
          <a:xfrm flipH="1">
            <a:off x="1889732" y="2451582"/>
            <a:ext cx="597300" cy="1445400"/>
          </a:xfrm>
          <a:prstGeom prst="straightConnector1">
            <a:avLst/>
          </a:prstGeom>
          <a:noFill/>
          <a:ln cap="flat" cmpd="sng" w="9525">
            <a:solidFill>
              <a:schemeClr val="dk2"/>
            </a:solidFill>
            <a:prstDash val="solid"/>
            <a:round/>
            <a:headEnd len="med" w="med" type="triangle"/>
            <a:tailEnd len="med" w="med" type="none"/>
          </a:ln>
        </p:spPr>
      </p:cxnSp>
      <p:cxnSp>
        <p:nvCxnSpPr>
          <p:cNvPr id="148" name="Google Shape;148;p22"/>
          <p:cNvCxnSpPr>
            <a:stCxn id="145" idx="3"/>
            <a:endCxn id="146" idx="0"/>
          </p:cNvCxnSpPr>
          <p:nvPr/>
        </p:nvCxnSpPr>
        <p:spPr>
          <a:xfrm flipH="1">
            <a:off x="1889732" y="3213582"/>
            <a:ext cx="597300" cy="683400"/>
          </a:xfrm>
          <a:prstGeom prst="straightConnector1">
            <a:avLst/>
          </a:prstGeom>
          <a:noFill/>
          <a:ln cap="flat" cmpd="sng" w="9525">
            <a:solidFill>
              <a:schemeClr val="dk2"/>
            </a:solidFill>
            <a:prstDash val="solid"/>
            <a:round/>
            <a:headEnd len="med" w="med" type="triangl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3"/>
          <p:cNvPicPr preferRelativeResize="0"/>
          <p:nvPr/>
        </p:nvPicPr>
        <p:blipFill>
          <a:blip r:embed="rId3">
            <a:alphaModFix/>
          </a:blip>
          <a:stretch>
            <a:fillRect/>
          </a:stretch>
        </p:blipFill>
        <p:spPr>
          <a:xfrm>
            <a:off x="6385401" y="1047778"/>
            <a:ext cx="2638725" cy="4029297"/>
          </a:xfrm>
          <a:prstGeom prst="rect">
            <a:avLst/>
          </a:prstGeom>
          <a:noFill/>
          <a:ln>
            <a:noFill/>
          </a:ln>
        </p:spPr>
      </p:pic>
      <p:sp>
        <p:nvSpPr>
          <p:cNvPr id="155" name="Google Shape;155;p23"/>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Procedure</a:t>
            </a:r>
            <a:endParaRPr/>
          </a:p>
        </p:txBody>
      </p:sp>
      <p:sp>
        <p:nvSpPr>
          <p:cNvPr id="156" name="Google Shape;156;p23"/>
          <p:cNvSpPr txBox="1"/>
          <p:nvPr>
            <p:ph idx="1" type="body"/>
          </p:nvPr>
        </p:nvSpPr>
        <p:spPr>
          <a:xfrm>
            <a:off x="215950" y="1200150"/>
            <a:ext cx="5379000" cy="33945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600"/>
              </a:spcBef>
              <a:spcAft>
                <a:spcPts val="1000"/>
              </a:spcAft>
              <a:buSzPts val="2400"/>
              <a:buChar char="•"/>
            </a:pPr>
            <a:r>
              <a:rPr lang="en-US" sz="2400"/>
              <a:t>Repeat!</a:t>
            </a:r>
            <a:endParaRPr sz="2400"/>
          </a:p>
        </p:txBody>
      </p:sp>
      <p:pic>
        <p:nvPicPr>
          <p:cNvPr id="157" name="Google Shape;157;p23"/>
          <p:cNvPicPr preferRelativeResize="0"/>
          <p:nvPr/>
        </p:nvPicPr>
        <p:blipFill>
          <a:blip r:embed="rId4">
            <a:alphaModFix/>
          </a:blip>
          <a:stretch>
            <a:fillRect/>
          </a:stretch>
        </p:blipFill>
        <p:spPr>
          <a:xfrm>
            <a:off x="1106850" y="1941713"/>
            <a:ext cx="4205826" cy="1606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4"/>
          <p:cNvPicPr preferRelativeResize="0"/>
          <p:nvPr/>
        </p:nvPicPr>
        <p:blipFill>
          <a:blip r:embed="rId3">
            <a:alphaModFix/>
          </a:blip>
          <a:stretch>
            <a:fillRect/>
          </a:stretch>
        </p:blipFill>
        <p:spPr>
          <a:xfrm>
            <a:off x="6385401" y="1047778"/>
            <a:ext cx="2638725" cy="4029297"/>
          </a:xfrm>
          <a:prstGeom prst="rect">
            <a:avLst/>
          </a:prstGeom>
          <a:noFill/>
          <a:ln>
            <a:noFill/>
          </a:ln>
        </p:spPr>
      </p:pic>
      <p:sp>
        <p:nvSpPr>
          <p:cNvPr id="164" name="Google Shape;164;p24"/>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Procedure</a:t>
            </a:r>
            <a:endParaRPr/>
          </a:p>
        </p:txBody>
      </p:sp>
      <p:sp>
        <p:nvSpPr>
          <p:cNvPr id="165" name="Google Shape;165;p24"/>
          <p:cNvSpPr txBox="1"/>
          <p:nvPr>
            <p:ph idx="1" type="body"/>
          </p:nvPr>
        </p:nvSpPr>
        <p:spPr>
          <a:xfrm>
            <a:off x="215950" y="1200150"/>
            <a:ext cx="5379000" cy="33945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600"/>
              </a:spcBef>
              <a:spcAft>
                <a:spcPts val="0"/>
              </a:spcAft>
              <a:buSzPts val="2400"/>
              <a:buChar char="•"/>
            </a:pPr>
            <a:r>
              <a:rPr lang="en-US" sz="2400"/>
              <a:t>Repeat!</a:t>
            </a:r>
            <a:endParaRPr sz="2400"/>
          </a:p>
          <a:p>
            <a:pPr indent="-381000" lvl="0" marL="457200" rtl="0" algn="l">
              <a:lnSpc>
                <a:spcPct val="115000"/>
              </a:lnSpc>
              <a:spcBef>
                <a:spcPts val="1000"/>
              </a:spcBef>
              <a:spcAft>
                <a:spcPts val="1000"/>
              </a:spcAft>
              <a:buSzPts val="2400"/>
              <a:buChar char="•"/>
            </a:pPr>
            <a:r>
              <a:rPr lang="en-US" sz="2400"/>
              <a:t>… until convergence</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Gradient Descent Review</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ctrTitle"/>
          </p:nvPr>
        </p:nvSpPr>
        <p:spPr>
          <a:xfrm>
            <a:off x="685800" y="857250"/>
            <a:ext cx="7772400" cy="1189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Arial"/>
              <a:buNone/>
            </a:pPr>
            <a:r>
              <a:rPr lang="en-US"/>
              <a:t>Multivariate Regression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Matrix Representation</a:t>
            </a:r>
            <a:endParaRPr/>
          </a:p>
        </p:txBody>
      </p:sp>
      <p:pic>
        <p:nvPicPr>
          <p:cNvPr id="182" name="Google Shape;182;p27"/>
          <p:cNvPicPr preferRelativeResize="0"/>
          <p:nvPr/>
        </p:nvPicPr>
        <p:blipFill>
          <a:blip r:embed="rId3">
            <a:alphaModFix/>
          </a:blip>
          <a:stretch>
            <a:fillRect/>
          </a:stretch>
        </p:blipFill>
        <p:spPr>
          <a:xfrm>
            <a:off x="5800288" y="1624350"/>
            <a:ext cx="3267512" cy="2244350"/>
          </a:xfrm>
          <a:prstGeom prst="rect">
            <a:avLst/>
          </a:prstGeom>
          <a:noFill/>
          <a:ln>
            <a:noFill/>
          </a:ln>
        </p:spPr>
      </p:pic>
      <p:pic>
        <p:nvPicPr>
          <p:cNvPr id="183" name="Google Shape;183;p27"/>
          <p:cNvPicPr preferRelativeResize="0"/>
          <p:nvPr/>
        </p:nvPicPr>
        <p:blipFill>
          <a:blip r:embed="rId4">
            <a:alphaModFix/>
          </a:blip>
          <a:stretch>
            <a:fillRect/>
          </a:stretch>
        </p:blipFill>
        <p:spPr>
          <a:xfrm>
            <a:off x="338900" y="1272650"/>
            <a:ext cx="3872100" cy="418325"/>
          </a:xfrm>
          <a:prstGeom prst="rect">
            <a:avLst/>
          </a:prstGeom>
          <a:noFill/>
          <a:ln>
            <a:noFill/>
          </a:ln>
        </p:spPr>
      </p:pic>
      <p:pic>
        <p:nvPicPr>
          <p:cNvPr id="184" name="Google Shape;184;p27"/>
          <p:cNvPicPr preferRelativeResize="0"/>
          <p:nvPr/>
        </p:nvPicPr>
        <p:blipFill>
          <a:blip r:embed="rId5">
            <a:alphaModFix/>
          </a:blip>
          <a:stretch>
            <a:fillRect/>
          </a:stretch>
        </p:blipFill>
        <p:spPr>
          <a:xfrm>
            <a:off x="784880" y="2193075"/>
            <a:ext cx="3437332" cy="1315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Single Feature</a:t>
            </a:r>
            <a:endParaRPr/>
          </a:p>
        </p:txBody>
      </p:sp>
      <p:pic>
        <p:nvPicPr>
          <p:cNvPr id="191" name="Google Shape;191;p28"/>
          <p:cNvPicPr preferRelativeResize="0"/>
          <p:nvPr/>
        </p:nvPicPr>
        <p:blipFill>
          <a:blip r:embed="rId3">
            <a:alphaModFix/>
          </a:blip>
          <a:stretch>
            <a:fillRect/>
          </a:stretch>
        </p:blipFill>
        <p:spPr>
          <a:xfrm>
            <a:off x="5800288" y="1624350"/>
            <a:ext cx="3267512" cy="2244350"/>
          </a:xfrm>
          <a:prstGeom prst="rect">
            <a:avLst/>
          </a:prstGeom>
          <a:noFill/>
          <a:ln>
            <a:noFill/>
          </a:ln>
        </p:spPr>
      </p:pic>
      <p:pic>
        <p:nvPicPr>
          <p:cNvPr id="192" name="Google Shape;192;p28"/>
          <p:cNvPicPr preferRelativeResize="0"/>
          <p:nvPr/>
        </p:nvPicPr>
        <p:blipFill>
          <a:blip r:embed="rId4">
            <a:alphaModFix/>
          </a:blip>
          <a:stretch>
            <a:fillRect/>
          </a:stretch>
        </p:blipFill>
        <p:spPr>
          <a:xfrm>
            <a:off x="338900" y="1272650"/>
            <a:ext cx="3872100" cy="418325"/>
          </a:xfrm>
          <a:prstGeom prst="rect">
            <a:avLst/>
          </a:prstGeom>
          <a:noFill/>
          <a:ln>
            <a:noFill/>
          </a:ln>
        </p:spPr>
      </p:pic>
      <p:pic>
        <p:nvPicPr>
          <p:cNvPr id="193" name="Google Shape;193;p28"/>
          <p:cNvPicPr preferRelativeResize="0"/>
          <p:nvPr/>
        </p:nvPicPr>
        <p:blipFill>
          <a:blip r:embed="rId5">
            <a:alphaModFix/>
          </a:blip>
          <a:stretch>
            <a:fillRect/>
          </a:stretch>
        </p:blipFill>
        <p:spPr>
          <a:xfrm>
            <a:off x="868950" y="1906625"/>
            <a:ext cx="2920925" cy="2890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Two Features</a:t>
            </a:r>
            <a:endParaRPr/>
          </a:p>
        </p:txBody>
      </p:sp>
      <p:pic>
        <p:nvPicPr>
          <p:cNvPr id="200" name="Google Shape;200;p29"/>
          <p:cNvPicPr preferRelativeResize="0"/>
          <p:nvPr/>
        </p:nvPicPr>
        <p:blipFill>
          <a:blip r:embed="rId3">
            <a:alphaModFix/>
          </a:blip>
          <a:stretch>
            <a:fillRect/>
          </a:stretch>
        </p:blipFill>
        <p:spPr>
          <a:xfrm>
            <a:off x="338900" y="1272650"/>
            <a:ext cx="3872100" cy="418325"/>
          </a:xfrm>
          <a:prstGeom prst="rect">
            <a:avLst/>
          </a:prstGeom>
          <a:noFill/>
          <a:ln>
            <a:noFill/>
          </a:ln>
        </p:spPr>
      </p:pic>
      <p:pic>
        <p:nvPicPr>
          <p:cNvPr id="201" name="Google Shape;201;p29"/>
          <p:cNvPicPr preferRelativeResize="0"/>
          <p:nvPr/>
        </p:nvPicPr>
        <p:blipFill>
          <a:blip r:embed="rId4">
            <a:alphaModFix/>
          </a:blip>
          <a:stretch>
            <a:fillRect/>
          </a:stretch>
        </p:blipFill>
        <p:spPr>
          <a:xfrm>
            <a:off x="1512600" y="1216275"/>
            <a:ext cx="4200813" cy="518175"/>
          </a:xfrm>
          <a:prstGeom prst="rect">
            <a:avLst/>
          </a:prstGeom>
          <a:noFill/>
          <a:ln>
            <a:noFill/>
          </a:ln>
        </p:spPr>
      </p:pic>
      <p:pic>
        <p:nvPicPr>
          <p:cNvPr id="202" name="Google Shape;202;p29"/>
          <p:cNvPicPr preferRelativeResize="0"/>
          <p:nvPr/>
        </p:nvPicPr>
        <p:blipFill>
          <a:blip r:embed="rId5">
            <a:alphaModFix/>
          </a:blip>
          <a:stretch>
            <a:fillRect/>
          </a:stretch>
        </p:blipFill>
        <p:spPr>
          <a:xfrm>
            <a:off x="4939475" y="1997275"/>
            <a:ext cx="4115701" cy="2536625"/>
          </a:xfrm>
          <a:prstGeom prst="rect">
            <a:avLst/>
          </a:prstGeom>
          <a:noFill/>
          <a:ln>
            <a:noFill/>
          </a:ln>
        </p:spPr>
      </p:pic>
      <p:pic>
        <p:nvPicPr>
          <p:cNvPr id="203" name="Google Shape;203;p29"/>
          <p:cNvPicPr preferRelativeResize="0"/>
          <p:nvPr/>
        </p:nvPicPr>
        <p:blipFill>
          <a:blip r:embed="rId6">
            <a:alphaModFix/>
          </a:blip>
          <a:stretch>
            <a:fillRect/>
          </a:stretch>
        </p:blipFill>
        <p:spPr>
          <a:xfrm>
            <a:off x="609600" y="1886850"/>
            <a:ext cx="3466946" cy="3104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2"/>
          <p:cNvSpPr txBox="1"/>
          <p:nvPr>
            <p:ph idx="1" type="body"/>
          </p:nvPr>
        </p:nvSpPr>
        <p:spPr>
          <a:xfrm>
            <a:off x="215950" y="1200150"/>
            <a:ext cx="4632900" cy="33945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600"/>
              </a:spcBef>
              <a:spcAft>
                <a:spcPts val="0"/>
              </a:spcAft>
              <a:buSzPts val="2400"/>
              <a:buChar char="•"/>
            </a:pPr>
            <a:r>
              <a:rPr lang="en-US" sz="2400"/>
              <a:t>Minimizing a loss function is like descending a mountain</a:t>
            </a:r>
            <a:endParaRPr sz="2400"/>
          </a:p>
          <a:p>
            <a:pPr indent="0" lvl="0" marL="457200" rtl="0" algn="l">
              <a:lnSpc>
                <a:spcPct val="115000"/>
              </a:lnSpc>
              <a:spcBef>
                <a:spcPts val="1000"/>
              </a:spcBef>
              <a:spcAft>
                <a:spcPts val="1000"/>
              </a:spcAft>
              <a:buNone/>
            </a:pPr>
            <a:r>
              <a:t/>
            </a:r>
            <a:endParaRPr sz="2400"/>
          </a:p>
        </p:txBody>
      </p:sp>
      <p:sp>
        <p:nvSpPr>
          <p:cNvPr id="59" name="Google Shape;59;p12"/>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Descending in the Dark</a:t>
            </a:r>
            <a:endParaRPr/>
          </a:p>
        </p:txBody>
      </p:sp>
      <p:pic>
        <p:nvPicPr>
          <p:cNvPr id="60" name="Google Shape;60;p12"/>
          <p:cNvPicPr preferRelativeResize="0"/>
          <p:nvPr/>
        </p:nvPicPr>
        <p:blipFill>
          <a:blip r:embed="rId3">
            <a:alphaModFix/>
          </a:blip>
          <a:stretch>
            <a:fillRect/>
          </a:stretch>
        </p:blipFill>
        <p:spPr>
          <a:xfrm>
            <a:off x="5077600" y="1482200"/>
            <a:ext cx="3979874" cy="33348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a:t>
            </a:r>
            <a:r>
              <a:rPr lang="en-US"/>
              <a:t> Features</a:t>
            </a:r>
            <a:endParaRPr/>
          </a:p>
        </p:txBody>
      </p:sp>
      <p:pic>
        <p:nvPicPr>
          <p:cNvPr id="210" name="Google Shape;210;p30"/>
          <p:cNvPicPr preferRelativeResize="0"/>
          <p:nvPr/>
        </p:nvPicPr>
        <p:blipFill>
          <a:blip r:embed="rId3">
            <a:alphaModFix/>
          </a:blip>
          <a:stretch>
            <a:fillRect/>
          </a:stretch>
        </p:blipFill>
        <p:spPr>
          <a:xfrm>
            <a:off x="338900" y="1272650"/>
            <a:ext cx="3872100" cy="418325"/>
          </a:xfrm>
          <a:prstGeom prst="rect">
            <a:avLst/>
          </a:prstGeom>
          <a:noFill/>
          <a:ln>
            <a:noFill/>
          </a:ln>
        </p:spPr>
      </p:pic>
      <p:pic>
        <p:nvPicPr>
          <p:cNvPr id="211" name="Google Shape;211;p30"/>
          <p:cNvPicPr preferRelativeResize="0"/>
          <p:nvPr/>
        </p:nvPicPr>
        <p:blipFill>
          <a:blip r:embed="rId4">
            <a:alphaModFix/>
          </a:blip>
          <a:stretch>
            <a:fillRect/>
          </a:stretch>
        </p:blipFill>
        <p:spPr>
          <a:xfrm>
            <a:off x="1640341" y="1206778"/>
            <a:ext cx="6803810" cy="556512"/>
          </a:xfrm>
          <a:prstGeom prst="rect">
            <a:avLst/>
          </a:prstGeom>
          <a:noFill/>
          <a:ln>
            <a:noFill/>
          </a:ln>
        </p:spPr>
      </p:pic>
      <p:pic>
        <p:nvPicPr>
          <p:cNvPr id="212" name="Google Shape;212;p30"/>
          <p:cNvPicPr preferRelativeResize="0"/>
          <p:nvPr/>
        </p:nvPicPr>
        <p:blipFill>
          <a:blip r:embed="rId5">
            <a:alphaModFix/>
          </a:blip>
          <a:stretch>
            <a:fillRect/>
          </a:stretch>
        </p:blipFill>
        <p:spPr>
          <a:xfrm>
            <a:off x="559500" y="2500675"/>
            <a:ext cx="5678201" cy="1535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Gradient Descent (again)</a:t>
            </a:r>
            <a:endParaRPr/>
          </a:p>
        </p:txBody>
      </p:sp>
      <p:sp>
        <p:nvSpPr>
          <p:cNvPr id="219" name="Google Shape;219;p31"/>
          <p:cNvSpPr txBox="1"/>
          <p:nvPr>
            <p:ph idx="1" type="body"/>
          </p:nvPr>
        </p:nvSpPr>
        <p:spPr>
          <a:xfrm>
            <a:off x="457200" y="1352550"/>
            <a:ext cx="2781900" cy="3394500"/>
          </a:xfrm>
          <a:prstGeom prst="rect">
            <a:avLst/>
          </a:prstGeom>
        </p:spPr>
        <p:txBody>
          <a:bodyPr anchorCtr="0" anchor="t" bIns="45700" lIns="91425" spcFirstLastPara="1" rIns="91425" wrap="square" tIns="45700">
            <a:noAutofit/>
          </a:bodyPr>
          <a:lstStyle/>
          <a:p>
            <a:pPr indent="0" lvl="0" marL="0" rtl="0" algn="r">
              <a:spcBef>
                <a:spcPts val="600"/>
              </a:spcBef>
              <a:spcAft>
                <a:spcPts val="0"/>
              </a:spcAft>
              <a:buNone/>
            </a:pPr>
            <a:r>
              <a:rPr lang="en-US">
                <a:solidFill>
                  <a:srgbClr val="CB8D01"/>
                </a:solidFill>
              </a:rPr>
              <a:t>Predictions</a:t>
            </a:r>
            <a:endParaRPr>
              <a:solidFill>
                <a:srgbClr val="CB8D01"/>
              </a:solidFill>
            </a:endParaRPr>
          </a:p>
          <a:p>
            <a:pPr indent="0" lvl="0" marL="0" rtl="0" algn="r">
              <a:spcBef>
                <a:spcPts val="600"/>
              </a:spcBef>
              <a:spcAft>
                <a:spcPts val="0"/>
              </a:spcAft>
              <a:buNone/>
            </a:pPr>
            <a:r>
              <a:t/>
            </a:r>
            <a:endParaRPr>
              <a:solidFill>
                <a:srgbClr val="CB8D01"/>
              </a:solidFill>
            </a:endParaRPr>
          </a:p>
          <a:p>
            <a:pPr indent="0" lvl="0" marL="0" rtl="0" algn="r">
              <a:spcBef>
                <a:spcPts val="600"/>
              </a:spcBef>
              <a:spcAft>
                <a:spcPts val="0"/>
              </a:spcAft>
              <a:buNone/>
            </a:pPr>
            <a:r>
              <a:rPr lang="en-US">
                <a:solidFill>
                  <a:srgbClr val="CB8D01"/>
                </a:solidFill>
              </a:rPr>
              <a:t>Differences</a:t>
            </a:r>
            <a:endParaRPr>
              <a:solidFill>
                <a:srgbClr val="CB8D01"/>
              </a:solidFill>
            </a:endParaRPr>
          </a:p>
          <a:p>
            <a:pPr indent="0" lvl="0" marL="0" rtl="0" algn="r">
              <a:spcBef>
                <a:spcPts val="600"/>
              </a:spcBef>
              <a:spcAft>
                <a:spcPts val="0"/>
              </a:spcAft>
              <a:buNone/>
            </a:pPr>
            <a:r>
              <a:t/>
            </a:r>
            <a:endParaRPr>
              <a:solidFill>
                <a:srgbClr val="CB8D01"/>
              </a:solidFill>
            </a:endParaRPr>
          </a:p>
          <a:p>
            <a:pPr indent="0" lvl="0" marL="0" rtl="0" algn="r">
              <a:spcBef>
                <a:spcPts val="600"/>
              </a:spcBef>
              <a:spcAft>
                <a:spcPts val="0"/>
              </a:spcAft>
              <a:buNone/>
            </a:pPr>
            <a:r>
              <a:rPr lang="en-US">
                <a:solidFill>
                  <a:srgbClr val="CB8D01"/>
                </a:solidFill>
              </a:rPr>
              <a:t>Gradient</a:t>
            </a:r>
            <a:endParaRPr>
              <a:solidFill>
                <a:srgbClr val="CB8D01"/>
              </a:solidFill>
            </a:endParaRPr>
          </a:p>
        </p:txBody>
      </p:sp>
      <p:pic>
        <p:nvPicPr>
          <p:cNvPr id="220" name="Google Shape;220;p31"/>
          <p:cNvPicPr preferRelativeResize="0"/>
          <p:nvPr/>
        </p:nvPicPr>
        <p:blipFill>
          <a:blip r:embed="rId3">
            <a:alphaModFix/>
          </a:blip>
          <a:stretch>
            <a:fillRect/>
          </a:stretch>
        </p:blipFill>
        <p:spPr>
          <a:xfrm>
            <a:off x="4153500" y="1439298"/>
            <a:ext cx="933450" cy="533400"/>
          </a:xfrm>
          <a:prstGeom prst="rect">
            <a:avLst/>
          </a:prstGeom>
          <a:noFill/>
          <a:ln>
            <a:noFill/>
          </a:ln>
        </p:spPr>
      </p:pic>
      <p:pic>
        <p:nvPicPr>
          <p:cNvPr id="221" name="Google Shape;221;p31"/>
          <p:cNvPicPr preferRelativeResize="0"/>
          <p:nvPr/>
        </p:nvPicPr>
        <p:blipFill>
          <a:blip r:embed="rId4">
            <a:alphaModFix/>
          </a:blip>
          <a:stretch>
            <a:fillRect/>
          </a:stretch>
        </p:blipFill>
        <p:spPr>
          <a:xfrm>
            <a:off x="4018425" y="2571750"/>
            <a:ext cx="1771650" cy="514350"/>
          </a:xfrm>
          <a:prstGeom prst="rect">
            <a:avLst/>
          </a:prstGeom>
          <a:noFill/>
          <a:ln>
            <a:noFill/>
          </a:ln>
        </p:spPr>
      </p:pic>
      <p:pic>
        <p:nvPicPr>
          <p:cNvPr id="222" name="Google Shape;222;p31"/>
          <p:cNvPicPr preferRelativeResize="0"/>
          <p:nvPr/>
        </p:nvPicPr>
        <p:blipFill>
          <a:blip r:embed="rId5">
            <a:alphaModFix/>
          </a:blip>
          <a:stretch>
            <a:fillRect/>
          </a:stretch>
        </p:blipFill>
        <p:spPr>
          <a:xfrm>
            <a:off x="3942225" y="3500116"/>
            <a:ext cx="2667000" cy="952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Multivariate Regression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ctrTitle"/>
          </p:nvPr>
        </p:nvSpPr>
        <p:spPr>
          <a:xfrm>
            <a:off x="685800" y="857250"/>
            <a:ext cx="7772400" cy="1189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Arial"/>
              <a:buNone/>
            </a:pPr>
            <a:r>
              <a:rPr lang="en-US"/>
              <a:t>Features Overview</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Model Diagram</a:t>
            </a:r>
            <a:endParaRPr/>
          </a:p>
        </p:txBody>
      </p:sp>
      <p:sp>
        <p:nvSpPr>
          <p:cNvPr id="239" name="Google Shape;239;p34"/>
          <p:cNvSpPr/>
          <p:nvPr/>
        </p:nvSpPr>
        <p:spPr>
          <a:xfrm>
            <a:off x="4048274" y="2990205"/>
            <a:ext cx="1340700" cy="6498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i="1" lang="en-US" sz="1800">
                <a:solidFill>
                  <a:srgbClr val="000000"/>
                </a:solidFill>
                <a:latin typeface="Arial"/>
                <a:ea typeface="Arial"/>
                <a:cs typeface="Arial"/>
                <a:sym typeface="Arial"/>
              </a:rPr>
              <a:t>Function</a:t>
            </a:r>
            <a:endParaRPr sz="1800">
              <a:solidFill>
                <a:srgbClr val="000000"/>
              </a:solidFill>
              <a:latin typeface="Arial"/>
              <a:ea typeface="Arial"/>
              <a:cs typeface="Arial"/>
              <a:sym typeface="Arial"/>
            </a:endParaRPr>
          </a:p>
        </p:txBody>
      </p:sp>
      <p:sp>
        <p:nvSpPr>
          <p:cNvPr id="240" name="Google Shape;240;p34"/>
          <p:cNvSpPr/>
          <p:nvPr/>
        </p:nvSpPr>
        <p:spPr>
          <a:xfrm>
            <a:off x="2462188" y="3047218"/>
            <a:ext cx="964200" cy="53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US" sz="1800">
                <a:solidFill>
                  <a:srgbClr val="CB8D01"/>
                </a:solidFill>
                <a:latin typeface="Arial"/>
                <a:ea typeface="Arial"/>
                <a:cs typeface="Arial"/>
                <a:sym typeface="Arial"/>
              </a:rPr>
              <a:t>Input</a:t>
            </a:r>
            <a:endParaRPr sz="1800">
              <a:solidFill>
                <a:srgbClr val="CB8D01"/>
              </a:solidFill>
              <a:latin typeface="Arial"/>
              <a:ea typeface="Arial"/>
              <a:cs typeface="Arial"/>
              <a:sym typeface="Arial"/>
            </a:endParaRPr>
          </a:p>
        </p:txBody>
      </p:sp>
      <p:sp>
        <p:nvSpPr>
          <p:cNvPr id="241" name="Google Shape;241;p34"/>
          <p:cNvSpPr/>
          <p:nvPr/>
        </p:nvSpPr>
        <p:spPr>
          <a:xfrm>
            <a:off x="6011320" y="3047218"/>
            <a:ext cx="1127700" cy="53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US" sz="1800">
                <a:solidFill>
                  <a:srgbClr val="875E01"/>
                </a:solidFill>
                <a:latin typeface="Arial"/>
                <a:ea typeface="Arial"/>
                <a:cs typeface="Arial"/>
                <a:sym typeface="Arial"/>
              </a:rPr>
              <a:t>Output</a:t>
            </a:r>
            <a:endParaRPr sz="1800">
              <a:solidFill>
                <a:srgbClr val="875E01"/>
              </a:solidFill>
              <a:latin typeface="Arial"/>
              <a:ea typeface="Arial"/>
              <a:cs typeface="Arial"/>
              <a:sym typeface="Arial"/>
            </a:endParaRPr>
          </a:p>
        </p:txBody>
      </p:sp>
      <p:sp>
        <p:nvSpPr>
          <p:cNvPr id="242" name="Google Shape;242;p34"/>
          <p:cNvSpPr/>
          <p:nvPr/>
        </p:nvSpPr>
        <p:spPr>
          <a:xfrm>
            <a:off x="3426528" y="3315389"/>
            <a:ext cx="621162" cy="540"/>
          </a:xfrm>
          <a:custGeom>
            <a:rect b="b" l="l" r="r" t="t"/>
            <a:pathLst>
              <a:path extrusionOk="0" h="21600" w="21600">
                <a:moveTo>
                  <a:pt x="0" y="0"/>
                </a:moveTo>
                <a:lnTo>
                  <a:pt x="21600" y="21600"/>
                </a:lnTo>
              </a:path>
            </a:pathLst>
          </a:custGeom>
          <a:noFill/>
          <a:ln cap="flat" cmpd="sng" w="9525">
            <a:solidFill>
              <a:srgbClr val="595959"/>
            </a:solidFill>
            <a:prstDash val="solid"/>
            <a:round/>
            <a:headEnd len="sm" w="sm" type="none"/>
            <a:tailEnd len="med" w="med" type="triangle"/>
          </a:ln>
        </p:spPr>
      </p:sp>
      <p:sp>
        <p:nvSpPr>
          <p:cNvPr id="243" name="Google Shape;243;p34"/>
          <p:cNvSpPr/>
          <p:nvPr/>
        </p:nvSpPr>
        <p:spPr>
          <a:xfrm>
            <a:off x="5389574" y="3315389"/>
            <a:ext cx="621162" cy="540"/>
          </a:xfrm>
          <a:custGeom>
            <a:rect b="b" l="l" r="r" t="t"/>
            <a:pathLst>
              <a:path extrusionOk="0" h="21600" w="21600">
                <a:moveTo>
                  <a:pt x="0" y="0"/>
                </a:moveTo>
                <a:lnTo>
                  <a:pt x="21600" y="21600"/>
                </a:lnTo>
              </a:path>
            </a:pathLst>
          </a:custGeom>
          <a:noFill/>
          <a:ln cap="flat" cmpd="sng" w="9525">
            <a:solidFill>
              <a:srgbClr val="595959"/>
            </a:solidFill>
            <a:prstDash val="solid"/>
            <a:round/>
            <a:headEnd len="sm" w="sm" type="none"/>
            <a:tailEnd len="med" w="med" type="triangle"/>
          </a:ln>
        </p:spPr>
      </p:sp>
      <p:sp>
        <p:nvSpPr>
          <p:cNvPr id="244" name="Google Shape;244;p34"/>
          <p:cNvSpPr/>
          <p:nvPr/>
        </p:nvSpPr>
        <p:spPr>
          <a:xfrm>
            <a:off x="2462188" y="3717645"/>
            <a:ext cx="964200" cy="535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i="1" lang="en-US" sz="1800">
                <a:solidFill>
                  <a:srgbClr val="CB8D01"/>
                </a:solidFill>
                <a:latin typeface="Arial"/>
                <a:ea typeface="Arial"/>
                <a:cs typeface="Arial"/>
                <a:sym typeface="Arial"/>
              </a:rPr>
              <a:t>x</a:t>
            </a:r>
            <a:endParaRPr sz="1800">
              <a:solidFill>
                <a:srgbClr val="CB8D01"/>
              </a:solidFill>
              <a:latin typeface="Arial"/>
              <a:ea typeface="Arial"/>
              <a:cs typeface="Arial"/>
              <a:sym typeface="Arial"/>
            </a:endParaRPr>
          </a:p>
        </p:txBody>
      </p:sp>
      <p:sp>
        <p:nvSpPr>
          <p:cNvPr id="245" name="Google Shape;245;p34"/>
          <p:cNvSpPr/>
          <p:nvPr/>
        </p:nvSpPr>
        <p:spPr>
          <a:xfrm>
            <a:off x="4252879" y="3717645"/>
            <a:ext cx="964200" cy="535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i="1" lang="en-US" sz="1800">
                <a:solidFill>
                  <a:srgbClr val="000000"/>
                </a:solidFill>
                <a:latin typeface="Arial"/>
                <a:ea typeface="Arial"/>
                <a:cs typeface="Arial"/>
                <a:sym typeface="Arial"/>
              </a:rPr>
              <a:t>f(x)</a:t>
            </a:r>
            <a:endParaRPr sz="1800">
              <a:solidFill>
                <a:srgbClr val="000000"/>
              </a:solidFill>
              <a:latin typeface="Arial"/>
              <a:ea typeface="Arial"/>
              <a:cs typeface="Arial"/>
              <a:sym typeface="Arial"/>
            </a:endParaRPr>
          </a:p>
        </p:txBody>
      </p:sp>
      <p:sp>
        <p:nvSpPr>
          <p:cNvPr id="246" name="Google Shape;246;p34"/>
          <p:cNvSpPr/>
          <p:nvPr/>
        </p:nvSpPr>
        <p:spPr>
          <a:xfrm>
            <a:off x="6043570" y="3717645"/>
            <a:ext cx="964200" cy="535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i="1" lang="en-US" sz="1800">
                <a:solidFill>
                  <a:srgbClr val="875E01"/>
                </a:solidFill>
                <a:latin typeface="Arial"/>
                <a:ea typeface="Arial"/>
                <a:cs typeface="Arial"/>
                <a:sym typeface="Arial"/>
              </a:rPr>
              <a:t>y</a:t>
            </a:r>
            <a:endParaRPr sz="1800">
              <a:solidFill>
                <a:srgbClr val="875E01"/>
              </a:solidFill>
              <a:latin typeface="Arial"/>
              <a:ea typeface="Arial"/>
              <a:cs typeface="Arial"/>
              <a:sym typeface="Arial"/>
            </a:endParaRPr>
          </a:p>
        </p:txBody>
      </p:sp>
      <p:sp>
        <p:nvSpPr>
          <p:cNvPr id="247" name="Google Shape;247;p34"/>
          <p:cNvSpPr/>
          <p:nvPr/>
        </p:nvSpPr>
        <p:spPr>
          <a:xfrm>
            <a:off x="3570333" y="1649351"/>
            <a:ext cx="2288400" cy="649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800">
                <a:solidFill>
                  <a:srgbClr val="000000"/>
                </a:solidFill>
                <a:latin typeface="Arial"/>
                <a:ea typeface="Arial"/>
                <a:cs typeface="Arial"/>
                <a:sym typeface="Arial"/>
              </a:rPr>
              <a:t>Data</a:t>
            </a:r>
            <a:endParaRPr sz="1800">
              <a:solidFill>
                <a:srgbClr val="000000"/>
              </a:solidFill>
              <a:latin typeface="Arial"/>
              <a:ea typeface="Arial"/>
              <a:cs typeface="Arial"/>
              <a:sym typeface="Arial"/>
            </a:endParaRPr>
          </a:p>
        </p:txBody>
      </p:sp>
      <p:sp>
        <p:nvSpPr>
          <p:cNvPr id="248" name="Google Shape;248;p34"/>
          <p:cNvSpPr/>
          <p:nvPr/>
        </p:nvSpPr>
        <p:spPr>
          <a:xfrm>
            <a:off x="4714959" y="2299718"/>
            <a:ext cx="3726" cy="689958"/>
          </a:xfrm>
          <a:custGeom>
            <a:rect b="b" l="l" r="r" t="t"/>
            <a:pathLst>
              <a:path extrusionOk="0" h="21600" w="21600">
                <a:moveTo>
                  <a:pt x="0" y="0"/>
                </a:moveTo>
                <a:lnTo>
                  <a:pt x="21600" y="21600"/>
                </a:lnTo>
              </a:path>
            </a:pathLst>
          </a:custGeom>
          <a:noFill/>
          <a:ln cap="flat" cmpd="sng" w="9525">
            <a:solidFill>
              <a:srgbClr val="595959"/>
            </a:solidFill>
            <a:prstDash val="dashDot"/>
            <a:round/>
            <a:headEnd len="sm" w="sm" type="none"/>
            <a:tailEnd len="med" w="med" type="triangle"/>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Car Features</a:t>
            </a:r>
            <a:endParaRPr/>
          </a:p>
        </p:txBody>
      </p:sp>
      <p:pic>
        <p:nvPicPr>
          <p:cNvPr id="255" name="Google Shape;255;p35"/>
          <p:cNvPicPr preferRelativeResize="0"/>
          <p:nvPr/>
        </p:nvPicPr>
        <p:blipFill>
          <a:blip r:embed="rId3">
            <a:alphaModFix/>
          </a:blip>
          <a:stretch>
            <a:fillRect/>
          </a:stretch>
        </p:blipFill>
        <p:spPr>
          <a:xfrm>
            <a:off x="5891150" y="2495550"/>
            <a:ext cx="1707225" cy="1707225"/>
          </a:xfrm>
          <a:prstGeom prst="rect">
            <a:avLst/>
          </a:prstGeom>
          <a:noFill/>
          <a:ln>
            <a:noFill/>
          </a:ln>
        </p:spPr>
      </p:pic>
      <p:sp>
        <p:nvSpPr>
          <p:cNvPr id="256" name="Google Shape;256;p35"/>
          <p:cNvSpPr/>
          <p:nvPr/>
        </p:nvSpPr>
        <p:spPr>
          <a:xfrm>
            <a:off x="4048274" y="2990205"/>
            <a:ext cx="1340700" cy="6498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i="1" lang="en-US" sz="1800">
                <a:solidFill>
                  <a:srgbClr val="000000"/>
                </a:solidFill>
                <a:latin typeface="Arial"/>
                <a:ea typeface="Arial"/>
                <a:cs typeface="Arial"/>
                <a:sym typeface="Arial"/>
              </a:rPr>
              <a:t>Function</a:t>
            </a:r>
            <a:endParaRPr sz="1800">
              <a:solidFill>
                <a:srgbClr val="000000"/>
              </a:solidFill>
              <a:latin typeface="Arial"/>
              <a:ea typeface="Arial"/>
              <a:cs typeface="Arial"/>
              <a:sym typeface="Arial"/>
            </a:endParaRPr>
          </a:p>
        </p:txBody>
      </p:sp>
      <p:sp>
        <p:nvSpPr>
          <p:cNvPr id="257" name="Google Shape;257;p35"/>
          <p:cNvSpPr/>
          <p:nvPr/>
        </p:nvSpPr>
        <p:spPr>
          <a:xfrm>
            <a:off x="2462188" y="3047218"/>
            <a:ext cx="964200" cy="53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US" sz="1800">
                <a:solidFill>
                  <a:srgbClr val="CB8D01"/>
                </a:solidFill>
                <a:latin typeface="Arial"/>
                <a:ea typeface="Arial"/>
                <a:cs typeface="Arial"/>
                <a:sym typeface="Arial"/>
              </a:rPr>
              <a:t>Input</a:t>
            </a:r>
            <a:endParaRPr sz="1800">
              <a:solidFill>
                <a:srgbClr val="CB8D01"/>
              </a:solidFill>
              <a:latin typeface="Arial"/>
              <a:ea typeface="Arial"/>
              <a:cs typeface="Arial"/>
              <a:sym typeface="Arial"/>
            </a:endParaRPr>
          </a:p>
        </p:txBody>
      </p:sp>
      <p:sp>
        <p:nvSpPr>
          <p:cNvPr id="258" name="Google Shape;258;p35"/>
          <p:cNvSpPr/>
          <p:nvPr/>
        </p:nvSpPr>
        <p:spPr>
          <a:xfrm>
            <a:off x="3426528" y="3315389"/>
            <a:ext cx="621162" cy="540"/>
          </a:xfrm>
          <a:custGeom>
            <a:rect b="b" l="l" r="r" t="t"/>
            <a:pathLst>
              <a:path extrusionOk="0" h="21600" w="21600">
                <a:moveTo>
                  <a:pt x="0" y="0"/>
                </a:moveTo>
                <a:lnTo>
                  <a:pt x="21600" y="21600"/>
                </a:lnTo>
              </a:path>
            </a:pathLst>
          </a:custGeom>
          <a:noFill/>
          <a:ln cap="flat" cmpd="sng" w="9525">
            <a:solidFill>
              <a:srgbClr val="595959"/>
            </a:solidFill>
            <a:prstDash val="solid"/>
            <a:round/>
            <a:headEnd len="sm" w="sm" type="none"/>
            <a:tailEnd len="med" w="med" type="triangle"/>
          </a:ln>
        </p:spPr>
      </p:sp>
      <p:sp>
        <p:nvSpPr>
          <p:cNvPr id="259" name="Google Shape;259;p35"/>
          <p:cNvSpPr/>
          <p:nvPr/>
        </p:nvSpPr>
        <p:spPr>
          <a:xfrm>
            <a:off x="5389574" y="3315389"/>
            <a:ext cx="621162" cy="540"/>
          </a:xfrm>
          <a:custGeom>
            <a:rect b="b" l="l" r="r" t="t"/>
            <a:pathLst>
              <a:path extrusionOk="0" h="21600" w="21600">
                <a:moveTo>
                  <a:pt x="0" y="0"/>
                </a:moveTo>
                <a:lnTo>
                  <a:pt x="21600" y="21600"/>
                </a:lnTo>
              </a:path>
            </a:pathLst>
          </a:custGeom>
          <a:noFill/>
          <a:ln cap="flat" cmpd="sng" w="9525">
            <a:solidFill>
              <a:srgbClr val="595959"/>
            </a:solidFill>
            <a:prstDash val="solid"/>
            <a:round/>
            <a:headEnd len="sm" w="sm" type="none"/>
            <a:tailEnd len="med" w="med" type="triangle"/>
          </a:ln>
        </p:spPr>
      </p:sp>
      <p:sp>
        <p:nvSpPr>
          <p:cNvPr id="260" name="Google Shape;260;p35"/>
          <p:cNvSpPr/>
          <p:nvPr/>
        </p:nvSpPr>
        <p:spPr>
          <a:xfrm>
            <a:off x="2462188" y="3717645"/>
            <a:ext cx="964200" cy="535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i="1" lang="en-US" sz="1800">
                <a:solidFill>
                  <a:srgbClr val="CB8D01"/>
                </a:solidFill>
                <a:latin typeface="Arial"/>
                <a:ea typeface="Arial"/>
                <a:cs typeface="Arial"/>
                <a:sym typeface="Arial"/>
              </a:rPr>
              <a:t>x</a:t>
            </a:r>
            <a:endParaRPr sz="1800">
              <a:solidFill>
                <a:srgbClr val="CB8D01"/>
              </a:solidFill>
              <a:latin typeface="Arial"/>
              <a:ea typeface="Arial"/>
              <a:cs typeface="Arial"/>
              <a:sym typeface="Arial"/>
            </a:endParaRPr>
          </a:p>
        </p:txBody>
      </p:sp>
      <p:sp>
        <p:nvSpPr>
          <p:cNvPr id="261" name="Google Shape;261;p35"/>
          <p:cNvSpPr/>
          <p:nvPr/>
        </p:nvSpPr>
        <p:spPr>
          <a:xfrm>
            <a:off x="4252879" y="3717645"/>
            <a:ext cx="964200" cy="535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i="1" lang="en-US" sz="1800">
                <a:solidFill>
                  <a:srgbClr val="000000"/>
                </a:solidFill>
                <a:latin typeface="Arial"/>
                <a:ea typeface="Arial"/>
                <a:cs typeface="Arial"/>
                <a:sym typeface="Arial"/>
              </a:rPr>
              <a:t>f(x)</a:t>
            </a:r>
            <a:endParaRPr sz="1800">
              <a:solidFill>
                <a:srgbClr val="000000"/>
              </a:solidFill>
              <a:latin typeface="Arial"/>
              <a:ea typeface="Arial"/>
              <a:cs typeface="Arial"/>
              <a:sym typeface="Arial"/>
            </a:endParaRPr>
          </a:p>
        </p:txBody>
      </p:sp>
      <p:sp>
        <p:nvSpPr>
          <p:cNvPr id="262" name="Google Shape;262;p35"/>
          <p:cNvSpPr/>
          <p:nvPr/>
        </p:nvSpPr>
        <p:spPr>
          <a:xfrm>
            <a:off x="3570333" y="1649351"/>
            <a:ext cx="2288400" cy="6498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800">
                <a:solidFill>
                  <a:srgbClr val="000000"/>
                </a:solidFill>
                <a:latin typeface="Arial"/>
                <a:ea typeface="Arial"/>
                <a:cs typeface="Arial"/>
                <a:sym typeface="Arial"/>
              </a:rPr>
              <a:t>Data</a:t>
            </a:r>
            <a:endParaRPr sz="1800">
              <a:solidFill>
                <a:srgbClr val="000000"/>
              </a:solidFill>
              <a:latin typeface="Arial"/>
              <a:ea typeface="Arial"/>
              <a:cs typeface="Arial"/>
              <a:sym typeface="Arial"/>
            </a:endParaRPr>
          </a:p>
        </p:txBody>
      </p:sp>
      <p:sp>
        <p:nvSpPr>
          <p:cNvPr id="263" name="Google Shape;263;p35"/>
          <p:cNvSpPr/>
          <p:nvPr/>
        </p:nvSpPr>
        <p:spPr>
          <a:xfrm>
            <a:off x="4714959" y="2299718"/>
            <a:ext cx="3726" cy="689958"/>
          </a:xfrm>
          <a:custGeom>
            <a:rect b="b" l="l" r="r" t="t"/>
            <a:pathLst>
              <a:path extrusionOk="0" h="21600" w="21600">
                <a:moveTo>
                  <a:pt x="0" y="0"/>
                </a:moveTo>
                <a:lnTo>
                  <a:pt x="21600" y="21600"/>
                </a:lnTo>
              </a:path>
            </a:pathLst>
          </a:custGeom>
          <a:noFill/>
          <a:ln cap="flat" cmpd="sng" w="9525">
            <a:solidFill>
              <a:srgbClr val="595959"/>
            </a:solidFill>
            <a:prstDash val="dashDot"/>
            <a:round/>
            <a:headEnd len="sm" w="sm" type="none"/>
            <a:tailEnd len="med" w="med" type="triangle"/>
          </a:ln>
        </p:spPr>
      </p:sp>
      <p:pic>
        <p:nvPicPr>
          <p:cNvPr id="264" name="Google Shape;264;p35"/>
          <p:cNvPicPr preferRelativeResize="0"/>
          <p:nvPr/>
        </p:nvPicPr>
        <p:blipFill rotWithShape="1">
          <a:blip r:embed="rId4">
            <a:alphaModFix/>
          </a:blip>
          <a:srcRect b="0" l="0" r="0" t="0"/>
          <a:stretch/>
        </p:blipFill>
        <p:spPr>
          <a:xfrm>
            <a:off x="685800" y="2647950"/>
            <a:ext cx="2587725" cy="146073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Car Features</a:t>
            </a:r>
            <a:endParaRPr/>
          </a:p>
        </p:txBody>
      </p:sp>
      <p:pic>
        <p:nvPicPr>
          <p:cNvPr id="271" name="Google Shape;271;p36"/>
          <p:cNvPicPr preferRelativeResize="0"/>
          <p:nvPr/>
        </p:nvPicPr>
        <p:blipFill>
          <a:blip r:embed="rId3">
            <a:alphaModFix/>
          </a:blip>
          <a:stretch>
            <a:fillRect/>
          </a:stretch>
        </p:blipFill>
        <p:spPr>
          <a:xfrm>
            <a:off x="5060325" y="1112550"/>
            <a:ext cx="3960150" cy="1832225"/>
          </a:xfrm>
          <a:prstGeom prst="rect">
            <a:avLst/>
          </a:prstGeom>
          <a:noFill/>
          <a:ln>
            <a:noFill/>
          </a:ln>
        </p:spPr>
      </p:pic>
      <p:sp>
        <p:nvSpPr>
          <p:cNvPr id="272" name="Google Shape;272;p36"/>
          <p:cNvSpPr txBox="1"/>
          <p:nvPr>
            <p:ph idx="1" type="body"/>
          </p:nvPr>
        </p:nvSpPr>
        <p:spPr>
          <a:xfrm>
            <a:off x="215950" y="1200150"/>
            <a:ext cx="4356000" cy="3698100"/>
          </a:xfrm>
          <a:prstGeom prst="rect">
            <a:avLst/>
          </a:prstGeom>
        </p:spPr>
        <p:txBody>
          <a:bodyPr anchorCtr="0" anchor="t" bIns="45700" lIns="91425" spcFirstLastPara="1" rIns="91425" wrap="square" tIns="45700">
            <a:noAutofit/>
          </a:bodyPr>
          <a:lstStyle/>
          <a:p>
            <a:pPr indent="-381000" lvl="0" marL="457200" rtl="0" algn="l">
              <a:lnSpc>
                <a:spcPct val="100000"/>
              </a:lnSpc>
              <a:spcBef>
                <a:spcPts val="600"/>
              </a:spcBef>
              <a:spcAft>
                <a:spcPts val="0"/>
              </a:spcAft>
              <a:buSzPts val="2400"/>
              <a:buChar char="•"/>
            </a:pPr>
            <a:r>
              <a:rPr lang="en-US" sz="2400"/>
              <a:t>Horsepower</a:t>
            </a:r>
            <a:endParaRPr sz="2400"/>
          </a:p>
          <a:p>
            <a:pPr indent="-381000" lvl="0" marL="457200" rtl="0" algn="l">
              <a:lnSpc>
                <a:spcPct val="100000"/>
              </a:lnSpc>
              <a:spcBef>
                <a:spcPts val="1000"/>
              </a:spcBef>
              <a:spcAft>
                <a:spcPts val="0"/>
              </a:spcAft>
              <a:buSzPts val="2400"/>
              <a:buChar char="•"/>
            </a:pPr>
            <a:r>
              <a:rPr lang="en-US" sz="2400"/>
              <a:t>Number of seats</a:t>
            </a:r>
            <a:endParaRPr sz="2400"/>
          </a:p>
          <a:p>
            <a:pPr indent="-381000" lvl="0" marL="457200" rtl="0" algn="l">
              <a:lnSpc>
                <a:spcPct val="100000"/>
              </a:lnSpc>
              <a:spcBef>
                <a:spcPts val="1000"/>
              </a:spcBef>
              <a:spcAft>
                <a:spcPts val="0"/>
              </a:spcAft>
              <a:buSzPts val="2400"/>
              <a:buChar char="•"/>
            </a:pPr>
            <a:r>
              <a:rPr lang="en-US" sz="2400"/>
              <a:t>Year</a:t>
            </a:r>
            <a:endParaRPr sz="2400"/>
          </a:p>
          <a:p>
            <a:pPr indent="-381000" lvl="0" marL="457200" rtl="0" algn="l">
              <a:lnSpc>
                <a:spcPct val="100000"/>
              </a:lnSpc>
              <a:spcBef>
                <a:spcPts val="1000"/>
              </a:spcBef>
              <a:spcAft>
                <a:spcPts val="0"/>
              </a:spcAft>
              <a:buSzPts val="2400"/>
              <a:buChar char="•"/>
            </a:pPr>
            <a:r>
              <a:rPr lang="en-US" sz="2400"/>
              <a:t>Four-wheel drive</a:t>
            </a:r>
            <a:endParaRPr sz="2400"/>
          </a:p>
          <a:p>
            <a:pPr indent="-381000" lvl="0" marL="457200" rtl="0" algn="l">
              <a:lnSpc>
                <a:spcPct val="100000"/>
              </a:lnSpc>
              <a:spcBef>
                <a:spcPts val="1000"/>
              </a:spcBef>
              <a:spcAft>
                <a:spcPts val="0"/>
              </a:spcAft>
              <a:buSzPts val="2400"/>
              <a:buChar char="•"/>
            </a:pPr>
            <a:r>
              <a:rPr lang="en-US" sz="2400"/>
              <a:t>Image</a:t>
            </a:r>
            <a:endParaRPr sz="2400"/>
          </a:p>
          <a:p>
            <a:pPr indent="-381000" lvl="0" marL="457200" rtl="0" algn="l">
              <a:lnSpc>
                <a:spcPct val="100000"/>
              </a:lnSpc>
              <a:spcBef>
                <a:spcPts val="1000"/>
              </a:spcBef>
              <a:spcAft>
                <a:spcPts val="0"/>
              </a:spcAft>
              <a:buSzPts val="2400"/>
              <a:buChar char="•"/>
            </a:pPr>
            <a:r>
              <a:rPr lang="en-US" sz="2400"/>
              <a:t>Description</a:t>
            </a:r>
            <a:endParaRPr sz="2400"/>
          </a:p>
          <a:p>
            <a:pPr indent="-381000" lvl="0" marL="457200" rtl="0" algn="l">
              <a:lnSpc>
                <a:spcPct val="100000"/>
              </a:lnSpc>
              <a:spcBef>
                <a:spcPts val="1000"/>
              </a:spcBef>
              <a:spcAft>
                <a:spcPts val="1000"/>
              </a:spcAft>
              <a:buSzPts val="2400"/>
              <a:buChar char="•"/>
            </a:pPr>
            <a:r>
              <a:rPr lang="en-US" sz="2400"/>
              <a:t>Acceleration sound</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txBox="1"/>
          <p:nvPr/>
        </p:nvSpPr>
        <p:spPr>
          <a:xfrm>
            <a:off x="790425" y="1496650"/>
            <a:ext cx="3082200" cy="29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ourier New"/>
                <a:ea typeface="Courier New"/>
                <a:cs typeface="Courier New"/>
                <a:sym typeface="Courier New"/>
              </a:rPr>
              <a:t>0: {</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info: {</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make: toyota</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model: camry</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year: 2014</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horsepower: 224</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seats: 5</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all wheel drive: no</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description-text:</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a mid-size family sedan</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a:t>
            </a:r>
            <a:endParaRPr>
              <a:latin typeface="Courier New"/>
              <a:ea typeface="Courier New"/>
              <a:cs typeface="Courier New"/>
              <a:sym typeface="Courier New"/>
            </a:endParaRPr>
          </a:p>
        </p:txBody>
      </p:sp>
      <p:sp>
        <p:nvSpPr>
          <p:cNvPr id="279" name="Google Shape;279;p37"/>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Engineering</a:t>
            </a:r>
            <a:endParaRPr/>
          </a:p>
        </p:txBody>
      </p:sp>
      <p:sp>
        <p:nvSpPr>
          <p:cNvPr id="280" name="Google Shape;280;p37"/>
          <p:cNvSpPr/>
          <p:nvPr/>
        </p:nvSpPr>
        <p:spPr>
          <a:xfrm>
            <a:off x="876950" y="4419450"/>
            <a:ext cx="2866200" cy="343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Raw Data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8"/>
          <p:cNvSpPr txBox="1"/>
          <p:nvPr/>
        </p:nvSpPr>
        <p:spPr>
          <a:xfrm>
            <a:off x="790425" y="1496650"/>
            <a:ext cx="3082200" cy="29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ourier New"/>
                <a:ea typeface="Courier New"/>
                <a:cs typeface="Courier New"/>
                <a:sym typeface="Courier New"/>
              </a:rPr>
              <a:t>0: {</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info: {</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make: toyota</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model: camry</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year: 2014</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horsepower: 224</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seats: 5</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all wheel drive: no</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description-text:</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a mid-size family sedan</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a:t>
            </a:r>
            <a:endParaRPr>
              <a:latin typeface="Courier New"/>
              <a:ea typeface="Courier New"/>
              <a:cs typeface="Courier New"/>
              <a:sym typeface="Courier New"/>
            </a:endParaRPr>
          </a:p>
        </p:txBody>
      </p:sp>
      <p:sp>
        <p:nvSpPr>
          <p:cNvPr id="287" name="Google Shape;287;p38"/>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Engineering</a:t>
            </a:r>
            <a:endParaRPr/>
          </a:p>
        </p:txBody>
      </p:sp>
      <p:sp>
        <p:nvSpPr>
          <p:cNvPr id="288" name="Google Shape;288;p38"/>
          <p:cNvSpPr txBox="1"/>
          <p:nvPr/>
        </p:nvSpPr>
        <p:spPr>
          <a:xfrm>
            <a:off x="5743425" y="1496650"/>
            <a:ext cx="3082200" cy="29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224.0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5.0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1.0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0.0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1.0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a:t>
            </a:r>
            <a:endParaRPr>
              <a:latin typeface="Courier New"/>
              <a:ea typeface="Courier New"/>
              <a:cs typeface="Courier New"/>
              <a:sym typeface="Courier New"/>
            </a:endParaRPr>
          </a:p>
        </p:txBody>
      </p:sp>
      <p:sp>
        <p:nvSpPr>
          <p:cNvPr id="289" name="Google Shape;289;p38"/>
          <p:cNvSpPr/>
          <p:nvPr/>
        </p:nvSpPr>
        <p:spPr>
          <a:xfrm>
            <a:off x="876950" y="4419450"/>
            <a:ext cx="2866200" cy="343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Raw Data</a:t>
            </a:r>
            <a:endParaRPr/>
          </a:p>
        </p:txBody>
      </p:sp>
      <p:sp>
        <p:nvSpPr>
          <p:cNvPr id="290" name="Google Shape;290;p38"/>
          <p:cNvSpPr/>
          <p:nvPr/>
        </p:nvSpPr>
        <p:spPr>
          <a:xfrm>
            <a:off x="5413175" y="3428850"/>
            <a:ext cx="1914000" cy="343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Feature Vector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9"/>
          <p:cNvSpPr txBox="1"/>
          <p:nvPr/>
        </p:nvSpPr>
        <p:spPr>
          <a:xfrm>
            <a:off x="790425" y="1496650"/>
            <a:ext cx="3082200" cy="29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ourier New"/>
                <a:ea typeface="Courier New"/>
                <a:cs typeface="Courier New"/>
                <a:sym typeface="Courier New"/>
              </a:rPr>
              <a:t>0: {</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info: {</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make: toyota</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model: camry</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year: 2014</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horsepower: 224</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seats: 5</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all wheel drive: no</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description-text:</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a mid-size family sedan</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a:t>
            </a:r>
            <a:endParaRPr>
              <a:latin typeface="Courier New"/>
              <a:ea typeface="Courier New"/>
              <a:cs typeface="Courier New"/>
              <a:sym typeface="Courier New"/>
            </a:endParaRPr>
          </a:p>
        </p:txBody>
      </p:sp>
      <p:sp>
        <p:nvSpPr>
          <p:cNvPr id="297" name="Google Shape;297;p39"/>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Engineering</a:t>
            </a:r>
            <a:endParaRPr/>
          </a:p>
        </p:txBody>
      </p:sp>
      <p:sp>
        <p:nvSpPr>
          <p:cNvPr id="298" name="Google Shape;298;p39"/>
          <p:cNvSpPr txBox="1"/>
          <p:nvPr/>
        </p:nvSpPr>
        <p:spPr>
          <a:xfrm>
            <a:off x="5743425" y="1496650"/>
            <a:ext cx="3082200" cy="29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224.0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5.0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1.0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0.0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1.0</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spcBef>
                <a:spcPts val="0"/>
              </a:spcBef>
              <a:spcAft>
                <a:spcPts val="0"/>
              </a:spcAft>
              <a:buNone/>
            </a:pPr>
            <a:r>
              <a:rPr lang="en-US">
                <a:latin typeface="Courier New"/>
                <a:ea typeface="Courier New"/>
                <a:cs typeface="Courier New"/>
                <a:sym typeface="Courier New"/>
              </a:rPr>
              <a:t>]</a:t>
            </a:r>
            <a:endParaRPr>
              <a:latin typeface="Courier New"/>
              <a:ea typeface="Courier New"/>
              <a:cs typeface="Courier New"/>
              <a:sym typeface="Courier New"/>
            </a:endParaRPr>
          </a:p>
        </p:txBody>
      </p:sp>
      <p:sp>
        <p:nvSpPr>
          <p:cNvPr id="299" name="Google Shape;299;p39"/>
          <p:cNvSpPr/>
          <p:nvPr/>
        </p:nvSpPr>
        <p:spPr>
          <a:xfrm>
            <a:off x="876950" y="4419450"/>
            <a:ext cx="2866200" cy="343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Raw Data</a:t>
            </a:r>
            <a:endParaRPr/>
          </a:p>
        </p:txBody>
      </p:sp>
      <p:sp>
        <p:nvSpPr>
          <p:cNvPr id="300" name="Google Shape;300;p39"/>
          <p:cNvSpPr/>
          <p:nvPr/>
        </p:nvSpPr>
        <p:spPr>
          <a:xfrm>
            <a:off x="5413175" y="3428850"/>
            <a:ext cx="1914000" cy="343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Feature Vector</a:t>
            </a:r>
            <a:endParaRPr/>
          </a:p>
        </p:txBody>
      </p:sp>
      <p:sp>
        <p:nvSpPr>
          <p:cNvPr id="301" name="Google Shape;301;p39"/>
          <p:cNvSpPr/>
          <p:nvPr/>
        </p:nvSpPr>
        <p:spPr>
          <a:xfrm>
            <a:off x="3209791" y="2139857"/>
            <a:ext cx="2071200" cy="589200"/>
          </a:xfrm>
          <a:prstGeom prst="right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Feature Engineering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idx="1" type="body"/>
          </p:nvPr>
        </p:nvSpPr>
        <p:spPr>
          <a:xfrm>
            <a:off x="215950" y="1200150"/>
            <a:ext cx="4632900" cy="33945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600"/>
              </a:spcBef>
              <a:spcAft>
                <a:spcPts val="0"/>
              </a:spcAft>
              <a:buSzPts val="2400"/>
              <a:buChar char="•"/>
            </a:pPr>
            <a:r>
              <a:rPr lang="en-US" sz="2400"/>
              <a:t>Minimizing a loss function is like descending a mountain</a:t>
            </a:r>
            <a:endParaRPr sz="2400"/>
          </a:p>
          <a:p>
            <a:pPr indent="-381000" lvl="0" marL="457200" rtl="0" algn="l">
              <a:lnSpc>
                <a:spcPct val="115000"/>
              </a:lnSpc>
              <a:spcBef>
                <a:spcPts val="1000"/>
              </a:spcBef>
              <a:spcAft>
                <a:spcPts val="0"/>
              </a:spcAft>
              <a:buSzPts val="2400"/>
              <a:buChar char="•"/>
            </a:pPr>
            <a:r>
              <a:rPr lang="en-US" sz="2400"/>
              <a:t>… in the dark</a:t>
            </a:r>
            <a:endParaRPr sz="2400"/>
          </a:p>
          <a:p>
            <a:pPr indent="0" lvl="0" marL="457200" rtl="0" algn="l">
              <a:lnSpc>
                <a:spcPct val="115000"/>
              </a:lnSpc>
              <a:spcBef>
                <a:spcPts val="1000"/>
              </a:spcBef>
              <a:spcAft>
                <a:spcPts val="1000"/>
              </a:spcAft>
              <a:buNone/>
            </a:pPr>
            <a:r>
              <a:t/>
            </a:r>
            <a:endParaRPr sz="2400"/>
          </a:p>
        </p:txBody>
      </p:sp>
      <p:sp>
        <p:nvSpPr>
          <p:cNvPr id="67" name="Google Shape;67;p13"/>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Descending in the Dark</a:t>
            </a:r>
            <a:endParaRPr/>
          </a:p>
        </p:txBody>
      </p:sp>
      <p:pic>
        <p:nvPicPr>
          <p:cNvPr id="68" name="Google Shape;68;p13"/>
          <p:cNvPicPr preferRelativeResize="0"/>
          <p:nvPr/>
        </p:nvPicPr>
        <p:blipFill>
          <a:blip r:embed="rId3">
            <a:alphaModFix/>
          </a:blip>
          <a:stretch>
            <a:fillRect/>
          </a:stretch>
        </p:blipFill>
        <p:spPr>
          <a:xfrm>
            <a:off x="5077600" y="1482200"/>
            <a:ext cx="3979874" cy="33348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0"/>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Examples</a:t>
            </a:r>
            <a:endParaRPr/>
          </a:p>
        </p:txBody>
      </p:sp>
      <p:sp>
        <p:nvSpPr>
          <p:cNvPr id="308" name="Google Shape;308;p40"/>
          <p:cNvSpPr txBox="1"/>
          <p:nvPr>
            <p:ph idx="1" type="body"/>
          </p:nvPr>
        </p:nvSpPr>
        <p:spPr>
          <a:xfrm>
            <a:off x="215950" y="1200150"/>
            <a:ext cx="4356000" cy="3698100"/>
          </a:xfrm>
          <a:prstGeom prst="rect">
            <a:avLst/>
          </a:prstGeom>
        </p:spPr>
        <p:txBody>
          <a:bodyPr anchorCtr="0" anchor="t" bIns="45700" lIns="91425" spcFirstLastPara="1" rIns="91425" wrap="square" tIns="45700">
            <a:noAutofit/>
          </a:bodyPr>
          <a:lstStyle/>
          <a:p>
            <a:pPr indent="-381000" lvl="0" marL="457200" rtl="0" algn="l">
              <a:lnSpc>
                <a:spcPct val="100000"/>
              </a:lnSpc>
              <a:spcBef>
                <a:spcPts val="600"/>
              </a:spcBef>
              <a:spcAft>
                <a:spcPts val="0"/>
              </a:spcAft>
              <a:buSzPts val="2400"/>
              <a:buChar char="•"/>
            </a:pPr>
            <a:r>
              <a:rPr b="1" lang="en-US" sz="2400"/>
              <a:t>Horsepower</a:t>
            </a:r>
            <a:endParaRPr b="1" sz="2400"/>
          </a:p>
          <a:p>
            <a:pPr indent="-381000" lvl="0" marL="457200" rtl="0" algn="l">
              <a:lnSpc>
                <a:spcPct val="100000"/>
              </a:lnSpc>
              <a:spcBef>
                <a:spcPts val="1000"/>
              </a:spcBef>
              <a:spcAft>
                <a:spcPts val="0"/>
              </a:spcAft>
              <a:buSzPts val="2400"/>
              <a:buChar char="•"/>
            </a:pPr>
            <a:r>
              <a:rPr lang="en-US" sz="2400"/>
              <a:t>Number of seats</a:t>
            </a:r>
            <a:endParaRPr sz="2400"/>
          </a:p>
          <a:p>
            <a:pPr indent="-381000" lvl="0" marL="457200" rtl="0" algn="l">
              <a:lnSpc>
                <a:spcPct val="100000"/>
              </a:lnSpc>
              <a:spcBef>
                <a:spcPts val="1000"/>
              </a:spcBef>
              <a:spcAft>
                <a:spcPts val="0"/>
              </a:spcAft>
              <a:buSzPts val="2400"/>
              <a:buChar char="•"/>
            </a:pPr>
            <a:r>
              <a:rPr lang="en-US" sz="2400"/>
              <a:t>Year</a:t>
            </a:r>
            <a:endParaRPr sz="2400"/>
          </a:p>
          <a:p>
            <a:pPr indent="-381000" lvl="0" marL="457200" rtl="0" algn="l">
              <a:lnSpc>
                <a:spcPct val="100000"/>
              </a:lnSpc>
              <a:spcBef>
                <a:spcPts val="1000"/>
              </a:spcBef>
              <a:spcAft>
                <a:spcPts val="0"/>
              </a:spcAft>
              <a:buSzPts val="2400"/>
              <a:buChar char="•"/>
            </a:pPr>
            <a:r>
              <a:rPr lang="en-US" sz="2400"/>
              <a:t>Four-wheel drive</a:t>
            </a:r>
            <a:endParaRPr sz="2400"/>
          </a:p>
          <a:p>
            <a:pPr indent="-381000" lvl="0" marL="457200" rtl="0" algn="l">
              <a:lnSpc>
                <a:spcPct val="100000"/>
              </a:lnSpc>
              <a:spcBef>
                <a:spcPts val="1000"/>
              </a:spcBef>
              <a:spcAft>
                <a:spcPts val="0"/>
              </a:spcAft>
              <a:buSzPts val="2400"/>
              <a:buChar char="•"/>
            </a:pPr>
            <a:r>
              <a:rPr lang="en-US" sz="2400"/>
              <a:t>Image</a:t>
            </a:r>
            <a:endParaRPr sz="2400"/>
          </a:p>
          <a:p>
            <a:pPr indent="-381000" lvl="0" marL="457200" rtl="0" algn="l">
              <a:lnSpc>
                <a:spcPct val="100000"/>
              </a:lnSpc>
              <a:spcBef>
                <a:spcPts val="1000"/>
              </a:spcBef>
              <a:spcAft>
                <a:spcPts val="0"/>
              </a:spcAft>
              <a:buSzPts val="2400"/>
              <a:buChar char="•"/>
            </a:pPr>
            <a:r>
              <a:rPr lang="en-US" sz="2400"/>
              <a:t>Description</a:t>
            </a:r>
            <a:endParaRPr sz="2400"/>
          </a:p>
          <a:p>
            <a:pPr indent="-381000" lvl="0" marL="457200" rtl="0" algn="l">
              <a:lnSpc>
                <a:spcPct val="100000"/>
              </a:lnSpc>
              <a:spcBef>
                <a:spcPts val="1000"/>
              </a:spcBef>
              <a:spcAft>
                <a:spcPts val="1000"/>
              </a:spcAft>
              <a:buSzPts val="2400"/>
              <a:buChar char="•"/>
            </a:pPr>
            <a:r>
              <a:rPr lang="en-US" sz="2400"/>
              <a:t>Acceleration sound</a:t>
            </a:r>
            <a:endParaRPr sz="2400"/>
          </a:p>
        </p:txBody>
      </p:sp>
      <p:pic>
        <p:nvPicPr>
          <p:cNvPr id="309" name="Google Shape;309;p40"/>
          <p:cNvPicPr preferRelativeResize="0"/>
          <p:nvPr/>
        </p:nvPicPr>
        <p:blipFill>
          <a:blip r:embed="rId3">
            <a:alphaModFix/>
          </a:blip>
          <a:stretch>
            <a:fillRect/>
          </a:stretch>
        </p:blipFill>
        <p:spPr>
          <a:xfrm>
            <a:off x="4795525" y="1105050"/>
            <a:ext cx="4165975" cy="2723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1"/>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Feature Examples</a:t>
            </a:r>
            <a:endParaRPr/>
          </a:p>
        </p:txBody>
      </p:sp>
      <p:sp>
        <p:nvSpPr>
          <p:cNvPr id="316" name="Google Shape;316;p41"/>
          <p:cNvSpPr txBox="1"/>
          <p:nvPr>
            <p:ph idx="1" type="body"/>
          </p:nvPr>
        </p:nvSpPr>
        <p:spPr>
          <a:xfrm>
            <a:off x="215950" y="1200150"/>
            <a:ext cx="4356000" cy="3698100"/>
          </a:xfrm>
          <a:prstGeom prst="rect">
            <a:avLst/>
          </a:prstGeom>
        </p:spPr>
        <p:txBody>
          <a:bodyPr anchorCtr="0" anchor="t" bIns="45700" lIns="91425" spcFirstLastPara="1" rIns="91425" wrap="square" tIns="45700">
            <a:noAutofit/>
          </a:bodyPr>
          <a:lstStyle/>
          <a:p>
            <a:pPr indent="-381000" lvl="0" marL="457200" rtl="0" algn="l">
              <a:lnSpc>
                <a:spcPct val="100000"/>
              </a:lnSpc>
              <a:spcBef>
                <a:spcPts val="600"/>
              </a:spcBef>
              <a:spcAft>
                <a:spcPts val="0"/>
              </a:spcAft>
              <a:buSzPts val="2400"/>
              <a:buChar char="•"/>
            </a:pPr>
            <a:r>
              <a:rPr lang="en-US" sz="2400"/>
              <a:t>Horsepower</a:t>
            </a:r>
            <a:endParaRPr sz="2400"/>
          </a:p>
          <a:p>
            <a:pPr indent="-381000" lvl="0" marL="457200" rtl="0" algn="l">
              <a:lnSpc>
                <a:spcPct val="100000"/>
              </a:lnSpc>
              <a:spcBef>
                <a:spcPts val="1000"/>
              </a:spcBef>
              <a:spcAft>
                <a:spcPts val="0"/>
              </a:spcAft>
              <a:buSzPts val="2400"/>
              <a:buChar char="•"/>
            </a:pPr>
            <a:r>
              <a:rPr b="1" lang="en-US" sz="2400"/>
              <a:t>Number of seats</a:t>
            </a:r>
            <a:endParaRPr b="1" sz="2400"/>
          </a:p>
          <a:p>
            <a:pPr indent="-381000" lvl="0" marL="457200" rtl="0" algn="l">
              <a:lnSpc>
                <a:spcPct val="100000"/>
              </a:lnSpc>
              <a:spcBef>
                <a:spcPts val="1000"/>
              </a:spcBef>
              <a:spcAft>
                <a:spcPts val="0"/>
              </a:spcAft>
              <a:buSzPts val="2400"/>
              <a:buChar char="•"/>
            </a:pPr>
            <a:r>
              <a:rPr lang="en-US" sz="2400"/>
              <a:t>Year</a:t>
            </a:r>
            <a:endParaRPr sz="2400"/>
          </a:p>
          <a:p>
            <a:pPr indent="-381000" lvl="0" marL="457200" rtl="0" algn="l">
              <a:lnSpc>
                <a:spcPct val="100000"/>
              </a:lnSpc>
              <a:spcBef>
                <a:spcPts val="1000"/>
              </a:spcBef>
              <a:spcAft>
                <a:spcPts val="0"/>
              </a:spcAft>
              <a:buSzPts val="2400"/>
              <a:buChar char="•"/>
            </a:pPr>
            <a:r>
              <a:rPr lang="en-US" sz="2400"/>
              <a:t>Four-wheel drive</a:t>
            </a:r>
            <a:endParaRPr sz="2400"/>
          </a:p>
          <a:p>
            <a:pPr indent="-381000" lvl="0" marL="457200" rtl="0" algn="l">
              <a:lnSpc>
                <a:spcPct val="100000"/>
              </a:lnSpc>
              <a:spcBef>
                <a:spcPts val="1000"/>
              </a:spcBef>
              <a:spcAft>
                <a:spcPts val="0"/>
              </a:spcAft>
              <a:buSzPts val="2400"/>
              <a:buChar char="•"/>
            </a:pPr>
            <a:r>
              <a:rPr lang="en-US" sz="2400"/>
              <a:t>Image</a:t>
            </a:r>
            <a:endParaRPr sz="2400"/>
          </a:p>
          <a:p>
            <a:pPr indent="-381000" lvl="0" marL="457200" rtl="0" algn="l">
              <a:lnSpc>
                <a:spcPct val="100000"/>
              </a:lnSpc>
              <a:spcBef>
                <a:spcPts val="1000"/>
              </a:spcBef>
              <a:spcAft>
                <a:spcPts val="0"/>
              </a:spcAft>
              <a:buSzPts val="2400"/>
              <a:buChar char="•"/>
            </a:pPr>
            <a:r>
              <a:rPr lang="en-US" sz="2400"/>
              <a:t>Description</a:t>
            </a:r>
            <a:endParaRPr sz="2400"/>
          </a:p>
          <a:p>
            <a:pPr indent="-381000" lvl="0" marL="457200" rtl="0" algn="l">
              <a:lnSpc>
                <a:spcPct val="100000"/>
              </a:lnSpc>
              <a:spcBef>
                <a:spcPts val="1000"/>
              </a:spcBef>
              <a:spcAft>
                <a:spcPts val="1000"/>
              </a:spcAft>
              <a:buSzPts val="2400"/>
              <a:buChar char="•"/>
            </a:pPr>
            <a:r>
              <a:rPr lang="en-US" sz="2400"/>
              <a:t>Acceleration sound</a:t>
            </a:r>
            <a:endParaRPr sz="2400"/>
          </a:p>
        </p:txBody>
      </p:sp>
      <p:pic>
        <p:nvPicPr>
          <p:cNvPr id="317" name="Google Shape;317;p41"/>
          <p:cNvPicPr preferRelativeResize="0"/>
          <p:nvPr/>
        </p:nvPicPr>
        <p:blipFill>
          <a:blip r:embed="rId3">
            <a:alphaModFix/>
          </a:blip>
          <a:stretch>
            <a:fillRect/>
          </a:stretch>
        </p:blipFill>
        <p:spPr>
          <a:xfrm>
            <a:off x="6387775" y="3072350"/>
            <a:ext cx="2680027" cy="1947726"/>
          </a:xfrm>
          <a:prstGeom prst="rect">
            <a:avLst/>
          </a:prstGeom>
          <a:noFill/>
          <a:ln>
            <a:noFill/>
          </a:ln>
        </p:spPr>
      </p:pic>
      <p:sp>
        <p:nvSpPr>
          <p:cNvPr id="318" name="Google Shape;318;p41"/>
          <p:cNvSpPr txBox="1"/>
          <p:nvPr/>
        </p:nvSpPr>
        <p:spPr>
          <a:xfrm>
            <a:off x="9383900" y="4692000"/>
            <a:ext cx="10503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Examples</a:t>
            </a:r>
            <a:endParaRPr/>
          </a:p>
        </p:txBody>
      </p:sp>
      <p:sp>
        <p:nvSpPr>
          <p:cNvPr id="325" name="Google Shape;325;p42"/>
          <p:cNvSpPr txBox="1"/>
          <p:nvPr>
            <p:ph idx="1" type="body"/>
          </p:nvPr>
        </p:nvSpPr>
        <p:spPr>
          <a:xfrm>
            <a:off x="215950" y="1200150"/>
            <a:ext cx="4356000" cy="3698100"/>
          </a:xfrm>
          <a:prstGeom prst="rect">
            <a:avLst/>
          </a:prstGeom>
        </p:spPr>
        <p:txBody>
          <a:bodyPr anchorCtr="0" anchor="t" bIns="45700" lIns="91425" spcFirstLastPara="1" rIns="91425" wrap="square" tIns="45700">
            <a:noAutofit/>
          </a:bodyPr>
          <a:lstStyle/>
          <a:p>
            <a:pPr indent="-381000" lvl="0" marL="457200" rtl="0" algn="l">
              <a:lnSpc>
                <a:spcPct val="100000"/>
              </a:lnSpc>
              <a:spcBef>
                <a:spcPts val="600"/>
              </a:spcBef>
              <a:spcAft>
                <a:spcPts val="0"/>
              </a:spcAft>
              <a:buSzPts val="2400"/>
              <a:buChar char="•"/>
            </a:pPr>
            <a:r>
              <a:rPr lang="en-US" sz="2400"/>
              <a:t>Horsepower</a:t>
            </a:r>
            <a:endParaRPr sz="2400"/>
          </a:p>
          <a:p>
            <a:pPr indent="-381000" lvl="0" marL="457200" rtl="0" algn="l">
              <a:lnSpc>
                <a:spcPct val="100000"/>
              </a:lnSpc>
              <a:spcBef>
                <a:spcPts val="1000"/>
              </a:spcBef>
              <a:spcAft>
                <a:spcPts val="0"/>
              </a:spcAft>
              <a:buSzPts val="2400"/>
              <a:buChar char="•"/>
            </a:pPr>
            <a:r>
              <a:rPr lang="en-US" sz="2400"/>
              <a:t>Number of seats</a:t>
            </a:r>
            <a:endParaRPr sz="2400"/>
          </a:p>
          <a:p>
            <a:pPr indent="-381000" lvl="0" marL="457200" rtl="0" algn="l">
              <a:lnSpc>
                <a:spcPct val="100000"/>
              </a:lnSpc>
              <a:spcBef>
                <a:spcPts val="1000"/>
              </a:spcBef>
              <a:spcAft>
                <a:spcPts val="0"/>
              </a:spcAft>
              <a:buSzPts val="2400"/>
              <a:buChar char="•"/>
            </a:pPr>
            <a:r>
              <a:rPr b="1" lang="en-US" sz="2400"/>
              <a:t>Year</a:t>
            </a:r>
            <a:endParaRPr b="1" sz="2400"/>
          </a:p>
          <a:p>
            <a:pPr indent="-381000" lvl="0" marL="457200" rtl="0" algn="l">
              <a:lnSpc>
                <a:spcPct val="100000"/>
              </a:lnSpc>
              <a:spcBef>
                <a:spcPts val="1000"/>
              </a:spcBef>
              <a:spcAft>
                <a:spcPts val="0"/>
              </a:spcAft>
              <a:buSzPts val="2400"/>
              <a:buChar char="•"/>
            </a:pPr>
            <a:r>
              <a:rPr lang="en-US" sz="2400"/>
              <a:t>Four-wheel drive</a:t>
            </a:r>
            <a:endParaRPr sz="2400"/>
          </a:p>
          <a:p>
            <a:pPr indent="-381000" lvl="0" marL="457200" rtl="0" algn="l">
              <a:lnSpc>
                <a:spcPct val="100000"/>
              </a:lnSpc>
              <a:spcBef>
                <a:spcPts val="1000"/>
              </a:spcBef>
              <a:spcAft>
                <a:spcPts val="0"/>
              </a:spcAft>
              <a:buSzPts val="2400"/>
              <a:buChar char="•"/>
            </a:pPr>
            <a:r>
              <a:rPr lang="en-US" sz="2400"/>
              <a:t>Image</a:t>
            </a:r>
            <a:endParaRPr sz="2400"/>
          </a:p>
          <a:p>
            <a:pPr indent="-381000" lvl="0" marL="457200" rtl="0" algn="l">
              <a:lnSpc>
                <a:spcPct val="100000"/>
              </a:lnSpc>
              <a:spcBef>
                <a:spcPts val="1000"/>
              </a:spcBef>
              <a:spcAft>
                <a:spcPts val="0"/>
              </a:spcAft>
              <a:buSzPts val="2400"/>
              <a:buChar char="•"/>
            </a:pPr>
            <a:r>
              <a:rPr lang="en-US" sz="2400"/>
              <a:t>Description</a:t>
            </a:r>
            <a:endParaRPr sz="2400"/>
          </a:p>
          <a:p>
            <a:pPr indent="-381000" lvl="0" marL="457200" rtl="0" algn="l">
              <a:lnSpc>
                <a:spcPct val="100000"/>
              </a:lnSpc>
              <a:spcBef>
                <a:spcPts val="1000"/>
              </a:spcBef>
              <a:spcAft>
                <a:spcPts val="1000"/>
              </a:spcAft>
              <a:buSzPts val="2400"/>
              <a:buChar char="•"/>
            </a:pPr>
            <a:r>
              <a:rPr lang="en-US" sz="2400"/>
              <a:t>Acceleration sound</a:t>
            </a:r>
            <a:endParaRPr sz="2400"/>
          </a:p>
        </p:txBody>
      </p:sp>
      <p:sp>
        <p:nvSpPr>
          <p:cNvPr id="326" name="Google Shape;326;p42"/>
          <p:cNvSpPr txBox="1"/>
          <p:nvPr/>
        </p:nvSpPr>
        <p:spPr>
          <a:xfrm>
            <a:off x="9383900" y="4692000"/>
            <a:ext cx="10503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lang="en-US" u="sng">
                <a:solidFill>
                  <a:schemeClr val="hlink"/>
                </a:solidFill>
                <a:hlinkClick r:id="rId3"/>
              </a:rPr>
              <a:t>source</a:t>
            </a:r>
            <a:r>
              <a:rPr lang="en-US"/>
              <a:t>]</a:t>
            </a:r>
            <a:endParaRPr/>
          </a:p>
        </p:txBody>
      </p:sp>
      <p:pic>
        <p:nvPicPr>
          <p:cNvPr id="327" name="Google Shape;327;p42"/>
          <p:cNvPicPr preferRelativeResize="0"/>
          <p:nvPr/>
        </p:nvPicPr>
        <p:blipFill>
          <a:blip r:embed="rId4">
            <a:alphaModFix/>
          </a:blip>
          <a:stretch>
            <a:fillRect/>
          </a:stretch>
        </p:blipFill>
        <p:spPr>
          <a:xfrm>
            <a:off x="5944650" y="3455175"/>
            <a:ext cx="3133800" cy="1566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3"/>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Feature Examples</a:t>
            </a:r>
            <a:endParaRPr/>
          </a:p>
        </p:txBody>
      </p:sp>
      <p:sp>
        <p:nvSpPr>
          <p:cNvPr id="334" name="Google Shape;334;p43"/>
          <p:cNvSpPr txBox="1"/>
          <p:nvPr>
            <p:ph idx="1" type="body"/>
          </p:nvPr>
        </p:nvSpPr>
        <p:spPr>
          <a:xfrm>
            <a:off x="215950" y="1200150"/>
            <a:ext cx="4356000" cy="3698100"/>
          </a:xfrm>
          <a:prstGeom prst="rect">
            <a:avLst/>
          </a:prstGeom>
        </p:spPr>
        <p:txBody>
          <a:bodyPr anchorCtr="0" anchor="t" bIns="45700" lIns="91425" spcFirstLastPara="1" rIns="91425" wrap="square" tIns="45700">
            <a:noAutofit/>
          </a:bodyPr>
          <a:lstStyle/>
          <a:p>
            <a:pPr indent="-381000" lvl="0" marL="457200" rtl="0" algn="l">
              <a:lnSpc>
                <a:spcPct val="100000"/>
              </a:lnSpc>
              <a:spcBef>
                <a:spcPts val="600"/>
              </a:spcBef>
              <a:spcAft>
                <a:spcPts val="0"/>
              </a:spcAft>
              <a:buSzPts val="2400"/>
              <a:buChar char="•"/>
            </a:pPr>
            <a:r>
              <a:rPr lang="en-US" sz="2400"/>
              <a:t>Horsepower</a:t>
            </a:r>
            <a:endParaRPr sz="2400"/>
          </a:p>
          <a:p>
            <a:pPr indent="-381000" lvl="0" marL="457200" rtl="0" algn="l">
              <a:lnSpc>
                <a:spcPct val="100000"/>
              </a:lnSpc>
              <a:spcBef>
                <a:spcPts val="1000"/>
              </a:spcBef>
              <a:spcAft>
                <a:spcPts val="0"/>
              </a:spcAft>
              <a:buSzPts val="2400"/>
              <a:buChar char="•"/>
            </a:pPr>
            <a:r>
              <a:rPr lang="en-US" sz="2400"/>
              <a:t>Number of seats</a:t>
            </a:r>
            <a:endParaRPr sz="2400"/>
          </a:p>
          <a:p>
            <a:pPr indent="-381000" lvl="0" marL="457200" rtl="0" algn="l">
              <a:lnSpc>
                <a:spcPct val="100000"/>
              </a:lnSpc>
              <a:spcBef>
                <a:spcPts val="1000"/>
              </a:spcBef>
              <a:spcAft>
                <a:spcPts val="0"/>
              </a:spcAft>
              <a:buSzPts val="2400"/>
              <a:buChar char="•"/>
            </a:pPr>
            <a:r>
              <a:rPr lang="en-US" sz="2400"/>
              <a:t>Year</a:t>
            </a:r>
            <a:endParaRPr sz="2400"/>
          </a:p>
          <a:p>
            <a:pPr indent="-381000" lvl="0" marL="457200" rtl="0" algn="l">
              <a:lnSpc>
                <a:spcPct val="100000"/>
              </a:lnSpc>
              <a:spcBef>
                <a:spcPts val="1000"/>
              </a:spcBef>
              <a:spcAft>
                <a:spcPts val="0"/>
              </a:spcAft>
              <a:buSzPts val="2400"/>
              <a:buChar char="•"/>
            </a:pPr>
            <a:r>
              <a:rPr b="1" lang="en-US" sz="2400"/>
              <a:t>Four-wheel drive</a:t>
            </a:r>
            <a:endParaRPr b="1" sz="2400"/>
          </a:p>
          <a:p>
            <a:pPr indent="-381000" lvl="0" marL="457200" rtl="0" algn="l">
              <a:lnSpc>
                <a:spcPct val="100000"/>
              </a:lnSpc>
              <a:spcBef>
                <a:spcPts val="1000"/>
              </a:spcBef>
              <a:spcAft>
                <a:spcPts val="0"/>
              </a:spcAft>
              <a:buSzPts val="2400"/>
              <a:buChar char="•"/>
            </a:pPr>
            <a:r>
              <a:rPr lang="en-US" sz="2400"/>
              <a:t>Image</a:t>
            </a:r>
            <a:endParaRPr sz="2400"/>
          </a:p>
          <a:p>
            <a:pPr indent="-381000" lvl="0" marL="457200" rtl="0" algn="l">
              <a:lnSpc>
                <a:spcPct val="100000"/>
              </a:lnSpc>
              <a:spcBef>
                <a:spcPts val="1000"/>
              </a:spcBef>
              <a:spcAft>
                <a:spcPts val="0"/>
              </a:spcAft>
              <a:buSzPts val="2400"/>
              <a:buChar char="•"/>
            </a:pPr>
            <a:r>
              <a:rPr lang="en-US" sz="2400"/>
              <a:t>Description</a:t>
            </a:r>
            <a:endParaRPr sz="2400"/>
          </a:p>
          <a:p>
            <a:pPr indent="-381000" lvl="0" marL="457200" rtl="0" algn="l">
              <a:lnSpc>
                <a:spcPct val="100000"/>
              </a:lnSpc>
              <a:spcBef>
                <a:spcPts val="1000"/>
              </a:spcBef>
              <a:spcAft>
                <a:spcPts val="1000"/>
              </a:spcAft>
              <a:buSzPts val="2400"/>
              <a:buChar char="•"/>
            </a:pPr>
            <a:r>
              <a:rPr lang="en-US" sz="2400"/>
              <a:t>Acceleration sound</a:t>
            </a:r>
            <a:endParaRPr sz="2400"/>
          </a:p>
        </p:txBody>
      </p:sp>
      <p:pic>
        <p:nvPicPr>
          <p:cNvPr id="335" name="Google Shape;335;p43"/>
          <p:cNvPicPr preferRelativeResize="0"/>
          <p:nvPr/>
        </p:nvPicPr>
        <p:blipFill>
          <a:blip r:embed="rId3">
            <a:alphaModFix/>
          </a:blip>
          <a:stretch>
            <a:fillRect/>
          </a:stretch>
        </p:blipFill>
        <p:spPr>
          <a:xfrm>
            <a:off x="6309275" y="3180325"/>
            <a:ext cx="2742400" cy="1824950"/>
          </a:xfrm>
          <a:prstGeom prst="rect">
            <a:avLst/>
          </a:prstGeom>
          <a:noFill/>
          <a:ln>
            <a:noFill/>
          </a:ln>
        </p:spPr>
      </p:pic>
      <p:sp>
        <p:nvSpPr>
          <p:cNvPr id="336" name="Google Shape;336;p43"/>
          <p:cNvSpPr txBox="1"/>
          <p:nvPr/>
        </p:nvSpPr>
        <p:spPr>
          <a:xfrm>
            <a:off x="9383900" y="4692000"/>
            <a:ext cx="10503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4"/>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Feature Examples</a:t>
            </a:r>
            <a:endParaRPr/>
          </a:p>
        </p:txBody>
      </p:sp>
      <p:sp>
        <p:nvSpPr>
          <p:cNvPr id="343" name="Google Shape;343;p44"/>
          <p:cNvSpPr txBox="1"/>
          <p:nvPr>
            <p:ph idx="1" type="body"/>
          </p:nvPr>
        </p:nvSpPr>
        <p:spPr>
          <a:xfrm>
            <a:off x="215950" y="1200150"/>
            <a:ext cx="4356000" cy="3698100"/>
          </a:xfrm>
          <a:prstGeom prst="rect">
            <a:avLst/>
          </a:prstGeom>
        </p:spPr>
        <p:txBody>
          <a:bodyPr anchorCtr="0" anchor="t" bIns="45700" lIns="91425" spcFirstLastPara="1" rIns="91425" wrap="square" tIns="45700">
            <a:noAutofit/>
          </a:bodyPr>
          <a:lstStyle/>
          <a:p>
            <a:pPr indent="-381000" lvl="0" marL="457200" rtl="0" algn="l">
              <a:lnSpc>
                <a:spcPct val="100000"/>
              </a:lnSpc>
              <a:spcBef>
                <a:spcPts val="600"/>
              </a:spcBef>
              <a:spcAft>
                <a:spcPts val="0"/>
              </a:spcAft>
              <a:buSzPts val="2400"/>
              <a:buChar char="•"/>
            </a:pPr>
            <a:r>
              <a:rPr lang="en-US" sz="2400"/>
              <a:t>Horsepower</a:t>
            </a:r>
            <a:endParaRPr sz="2400"/>
          </a:p>
          <a:p>
            <a:pPr indent="-381000" lvl="0" marL="457200" rtl="0" algn="l">
              <a:lnSpc>
                <a:spcPct val="100000"/>
              </a:lnSpc>
              <a:spcBef>
                <a:spcPts val="1000"/>
              </a:spcBef>
              <a:spcAft>
                <a:spcPts val="0"/>
              </a:spcAft>
              <a:buSzPts val="2400"/>
              <a:buChar char="•"/>
            </a:pPr>
            <a:r>
              <a:rPr lang="en-US" sz="2400"/>
              <a:t>Number of seats</a:t>
            </a:r>
            <a:endParaRPr sz="2400"/>
          </a:p>
          <a:p>
            <a:pPr indent="-381000" lvl="0" marL="457200" rtl="0" algn="l">
              <a:lnSpc>
                <a:spcPct val="100000"/>
              </a:lnSpc>
              <a:spcBef>
                <a:spcPts val="1000"/>
              </a:spcBef>
              <a:spcAft>
                <a:spcPts val="0"/>
              </a:spcAft>
              <a:buSzPts val="2400"/>
              <a:buChar char="•"/>
            </a:pPr>
            <a:r>
              <a:rPr lang="en-US" sz="2400"/>
              <a:t>Year</a:t>
            </a:r>
            <a:endParaRPr sz="2400"/>
          </a:p>
          <a:p>
            <a:pPr indent="-381000" lvl="0" marL="457200" rtl="0" algn="l">
              <a:lnSpc>
                <a:spcPct val="100000"/>
              </a:lnSpc>
              <a:spcBef>
                <a:spcPts val="1000"/>
              </a:spcBef>
              <a:spcAft>
                <a:spcPts val="0"/>
              </a:spcAft>
              <a:buSzPts val="2400"/>
              <a:buChar char="•"/>
            </a:pPr>
            <a:r>
              <a:rPr lang="en-US" sz="2400"/>
              <a:t>Four-wheel drive</a:t>
            </a:r>
            <a:endParaRPr sz="2400"/>
          </a:p>
          <a:p>
            <a:pPr indent="-381000" lvl="0" marL="457200" rtl="0" algn="l">
              <a:lnSpc>
                <a:spcPct val="100000"/>
              </a:lnSpc>
              <a:spcBef>
                <a:spcPts val="1000"/>
              </a:spcBef>
              <a:spcAft>
                <a:spcPts val="0"/>
              </a:spcAft>
              <a:buSzPts val="2400"/>
              <a:buChar char="•"/>
            </a:pPr>
            <a:r>
              <a:rPr b="1" lang="en-US" sz="2400"/>
              <a:t>Image</a:t>
            </a:r>
            <a:endParaRPr b="1" sz="2400"/>
          </a:p>
          <a:p>
            <a:pPr indent="-381000" lvl="0" marL="457200" rtl="0" algn="l">
              <a:lnSpc>
                <a:spcPct val="100000"/>
              </a:lnSpc>
              <a:spcBef>
                <a:spcPts val="1000"/>
              </a:spcBef>
              <a:spcAft>
                <a:spcPts val="0"/>
              </a:spcAft>
              <a:buSzPts val="2400"/>
              <a:buChar char="•"/>
            </a:pPr>
            <a:r>
              <a:rPr lang="en-US" sz="2400"/>
              <a:t>Description</a:t>
            </a:r>
            <a:endParaRPr sz="2400"/>
          </a:p>
          <a:p>
            <a:pPr indent="-381000" lvl="0" marL="457200" rtl="0" algn="l">
              <a:lnSpc>
                <a:spcPct val="100000"/>
              </a:lnSpc>
              <a:spcBef>
                <a:spcPts val="1000"/>
              </a:spcBef>
              <a:spcAft>
                <a:spcPts val="1000"/>
              </a:spcAft>
              <a:buSzPts val="2400"/>
              <a:buChar char="•"/>
            </a:pPr>
            <a:r>
              <a:rPr lang="en-US" sz="2400"/>
              <a:t>Acceleration sound</a:t>
            </a:r>
            <a:endParaRPr sz="2400"/>
          </a:p>
        </p:txBody>
      </p:sp>
      <p:pic>
        <p:nvPicPr>
          <p:cNvPr id="344" name="Google Shape;344;p44"/>
          <p:cNvPicPr preferRelativeResize="0"/>
          <p:nvPr/>
        </p:nvPicPr>
        <p:blipFill rotWithShape="1">
          <a:blip r:embed="rId3">
            <a:alphaModFix/>
          </a:blip>
          <a:srcRect b="0" l="0" r="0" t="0"/>
          <a:stretch/>
        </p:blipFill>
        <p:spPr>
          <a:xfrm>
            <a:off x="6160675" y="3376650"/>
            <a:ext cx="2914001" cy="1644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5"/>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Feature Examples</a:t>
            </a:r>
            <a:endParaRPr/>
          </a:p>
        </p:txBody>
      </p:sp>
      <p:sp>
        <p:nvSpPr>
          <p:cNvPr id="351" name="Google Shape;351;p45"/>
          <p:cNvSpPr txBox="1"/>
          <p:nvPr>
            <p:ph idx="1" type="body"/>
          </p:nvPr>
        </p:nvSpPr>
        <p:spPr>
          <a:xfrm>
            <a:off x="215950" y="1200150"/>
            <a:ext cx="4356000" cy="3698100"/>
          </a:xfrm>
          <a:prstGeom prst="rect">
            <a:avLst/>
          </a:prstGeom>
        </p:spPr>
        <p:txBody>
          <a:bodyPr anchorCtr="0" anchor="t" bIns="45700" lIns="91425" spcFirstLastPara="1" rIns="91425" wrap="square" tIns="45700">
            <a:noAutofit/>
          </a:bodyPr>
          <a:lstStyle/>
          <a:p>
            <a:pPr indent="-381000" lvl="0" marL="457200" rtl="0" algn="l">
              <a:lnSpc>
                <a:spcPct val="100000"/>
              </a:lnSpc>
              <a:spcBef>
                <a:spcPts val="600"/>
              </a:spcBef>
              <a:spcAft>
                <a:spcPts val="0"/>
              </a:spcAft>
              <a:buSzPts val="2400"/>
              <a:buChar char="•"/>
            </a:pPr>
            <a:r>
              <a:rPr lang="en-US" sz="2400"/>
              <a:t>Horsepower</a:t>
            </a:r>
            <a:endParaRPr sz="2400"/>
          </a:p>
          <a:p>
            <a:pPr indent="-381000" lvl="0" marL="457200" rtl="0" algn="l">
              <a:lnSpc>
                <a:spcPct val="100000"/>
              </a:lnSpc>
              <a:spcBef>
                <a:spcPts val="1000"/>
              </a:spcBef>
              <a:spcAft>
                <a:spcPts val="0"/>
              </a:spcAft>
              <a:buSzPts val="2400"/>
              <a:buChar char="•"/>
            </a:pPr>
            <a:r>
              <a:rPr lang="en-US" sz="2400"/>
              <a:t>Number of seats</a:t>
            </a:r>
            <a:endParaRPr sz="2400"/>
          </a:p>
          <a:p>
            <a:pPr indent="-381000" lvl="0" marL="457200" rtl="0" algn="l">
              <a:lnSpc>
                <a:spcPct val="100000"/>
              </a:lnSpc>
              <a:spcBef>
                <a:spcPts val="1000"/>
              </a:spcBef>
              <a:spcAft>
                <a:spcPts val="0"/>
              </a:spcAft>
              <a:buSzPts val="2400"/>
              <a:buChar char="•"/>
            </a:pPr>
            <a:r>
              <a:rPr lang="en-US" sz="2400"/>
              <a:t>Year</a:t>
            </a:r>
            <a:endParaRPr sz="2400"/>
          </a:p>
          <a:p>
            <a:pPr indent="-381000" lvl="0" marL="457200" rtl="0" algn="l">
              <a:lnSpc>
                <a:spcPct val="100000"/>
              </a:lnSpc>
              <a:spcBef>
                <a:spcPts val="1000"/>
              </a:spcBef>
              <a:spcAft>
                <a:spcPts val="0"/>
              </a:spcAft>
              <a:buSzPts val="2400"/>
              <a:buChar char="•"/>
            </a:pPr>
            <a:r>
              <a:rPr lang="en-US" sz="2400"/>
              <a:t>Four-wheel drive</a:t>
            </a:r>
            <a:endParaRPr sz="2400"/>
          </a:p>
          <a:p>
            <a:pPr indent="-381000" lvl="0" marL="457200" rtl="0" algn="l">
              <a:lnSpc>
                <a:spcPct val="100000"/>
              </a:lnSpc>
              <a:spcBef>
                <a:spcPts val="1000"/>
              </a:spcBef>
              <a:spcAft>
                <a:spcPts val="0"/>
              </a:spcAft>
              <a:buSzPts val="2400"/>
              <a:buChar char="•"/>
            </a:pPr>
            <a:r>
              <a:rPr lang="en-US" sz="2400"/>
              <a:t>Image</a:t>
            </a:r>
            <a:endParaRPr sz="2400"/>
          </a:p>
          <a:p>
            <a:pPr indent="-381000" lvl="0" marL="457200" rtl="0" algn="l">
              <a:lnSpc>
                <a:spcPct val="100000"/>
              </a:lnSpc>
              <a:spcBef>
                <a:spcPts val="1000"/>
              </a:spcBef>
              <a:spcAft>
                <a:spcPts val="0"/>
              </a:spcAft>
              <a:buSzPts val="2400"/>
              <a:buChar char="•"/>
            </a:pPr>
            <a:r>
              <a:rPr b="1" lang="en-US" sz="2400"/>
              <a:t>Description</a:t>
            </a:r>
            <a:endParaRPr b="1" sz="2400"/>
          </a:p>
          <a:p>
            <a:pPr indent="-381000" lvl="0" marL="457200" rtl="0" algn="l">
              <a:lnSpc>
                <a:spcPct val="100000"/>
              </a:lnSpc>
              <a:spcBef>
                <a:spcPts val="1000"/>
              </a:spcBef>
              <a:spcAft>
                <a:spcPts val="1000"/>
              </a:spcAft>
              <a:buSzPts val="2400"/>
              <a:buChar char="•"/>
            </a:pPr>
            <a:r>
              <a:rPr lang="en-US" sz="2400"/>
              <a:t>Acceleration sound</a:t>
            </a:r>
            <a:endParaRPr sz="2400"/>
          </a:p>
        </p:txBody>
      </p:sp>
      <p:sp>
        <p:nvSpPr>
          <p:cNvPr id="352" name="Google Shape;352;p45"/>
          <p:cNvSpPr txBox="1"/>
          <p:nvPr/>
        </p:nvSpPr>
        <p:spPr>
          <a:xfrm>
            <a:off x="5586750" y="3620425"/>
            <a:ext cx="3474900" cy="13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50">
                <a:solidFill>
                  <a:srgbClr val="5F6368"/>
                </a:solidFill>
                <a:highlight>
                  <a:srgbClr val="FFFFFF"/>
                </a:highlight>
                <a:latin typeface="Roboto"/>
                <a:ea typeface="Roboto"/>
                <a:cs typeface="Roboto"/>
                <a:sym typeface="Roboto"/>
              </a:rPr>
              <a:t>Overview</a:t>
            </a:r>
            <a:r>
              <a:rPr lang="en-US" sz="1650">
                <a:solidFill>
                  <a:srgbClr val="4D5156"/>
                </a:solidFill>
                <a:highlight>
                  <a:srgbClr val="FFFFFF"/>
                </a:highlight>
                <a:latin typeface="Roboto"/>
                <a:ea typeface="Roboto"/>
                <a:cs typeface="Roboto"/>
                <a:sym typeface="Roboto"/>
              </a:rPr>
              <a:t>. Beneath the </a:t>
            </a:r>
            <a:r>
              <a:rPr b="1" lang="en-US" sz="1650">
                <a:solidFill>
                  <a:srgbClr val="5F6368"/>
                </a:solidFill>
                <a:highlight>
                  <a:srgbClr val="FFFFFF"/>
                </a:highlight>
                <a:latin typeface="Roboto"/>
                <a:ea typeface="Roboto"/>
                <a:cs typeface="Roboto"/>
                <a:sym typeface="Roboto"/>
              </a:rPr>
              <a:t>2020 Alfa Romeo</a:t>
            </a:r>
            <a:r>
              <a:rPr lang="en-US" sz="1650">
                <a:solidFill>
                  <a:srgbClr val="4D5156"/>
                </a:solidFill>
                <a:highlight>
                  <a:srgbClr val="FFFFFF"/>
                </a:highlight>
                <a:latin typeface="Roboto"/>
                <a:ea typeface="Roboto"/>
                <a:cs typeface="Roboto"/>
                <a:sym typeface="Roboto"/>
              </a:rPr>
              <a:t> Giulia's seductive sheetmetal lies a sharp-handling sports sedan with Italian heritage.</a:t>
            </a:r>
            <a:endParaRPr sz="2000"/>
          </a:p>
        </p:txBody>
      </p:sp>
      <p:pic>
        <p:nvPicPr>
          <p:cNvPr id="353" name="Google Shape;353;p45"/>
          <p:cNvPicPr preferRelativeResize="0"/>
          <p:nvPr/>
        </p:nvPicPr>
        <p:blipFill>
          <a:blip r:embed="rId3">
            <a:alphaModFix/>
          </a:blip>
          <a:stretch>
            <a:fillRect/>
          </a:stretch>
        </p:blipFill>
        <p:spPr>
          <a:xfrm>
            <a:off x="5601813" y="3079825"/>
            <a:ext cx="2254700" cy="619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6"/>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t>Feature Examples</a:t>
            </a:r>
            <a:endParaRPr/>
          </a:p>
        </p:txBody>
      </p:sp>
      <p:sp>
        <p:nvSpPr>
          <p:cNvPr id="360" name="Google Shape;360;p46"/>
          <p:cNvSpPr txBox="1"/>
          <p:nvPr>
            <p:ph idx="1" type="body"/>
          </p:nvPr>
        </p:nvSpPr>
        <p:spPr>
          <a:xfrm>
            <a:off x="215950" y="1200150"/>
            <a:ext cx="4356000" cy="3698100"/>
          </a:xfrm>
          <a:prstGeom prst="rect">
            <a:avLst/>
          </a:prstGeom>
        </p:spPr>
        <p:txBody>
          <a:bodyPr anchorCtr="0" anchor="t" bIns="45700" lIns="91425" spcFirstLastPara="1" rIns="91425" wrap="square" tIns="45700">
            <a:noAutofit/>
          </a:bodyPr>
          <a:lstStyle/>
          <a:p>
            <a:pPr indent="-381000" lvl="0" marL="457200" rtl="0" algn="l">
              <a:lnSpc>
                <a:spcPct val="100000"/>
              </a:lnSpc>
              <a:spcBef>
                <a:spcPts val="600"/>
              </a:spcBef>
              <a:spcAft>
                <a:spcPts val="0"/>
              </a:spcAft>
              <a:buSzPts val="2400"/>
              <a:buChar char="•"/>
            </a:pPr>
            <a:r>
              <a:rPr lang="en-US" sz="2400"/>
              <a:t>Horsepower</a:t>
            </a:r>
            <a:endParaRPr sz="2400"/>
          </a:p>
          <a:p>
            <a:pPr indent="-381000" lvl="0" marL="457200" rtl="0" algn="l">
              <a:lnSpc>
                <a:spcPct val="100000"/>
              </a:lnSpc>
              <a:spcBef>
                <a:spcPts val="1000"/>
              </a:spcBef>
              <a:spcAft>
                <a:spcPts val="0"/>
              </a:spcAft>
              <a:buSzPts val="2400"/>
              <a:buChar char="•"/>
            </a:pPr>
            <a:r>
              <a:rPr lang="en-US" sz="2400"/>
              <a:t>Number of seats</a:t>
            </a:r>
            <a:endParaRPr sz="2400"/>
          </a:p>
          <a:p>
            <a:pPr indent="-381000" lvl="0" marL="457200" rtl="0" algn="l">
              <a:lnSpc>
                <a:spcPct val="100000"/>
              </a:lnSpc>
              <a:spcBef>
                <a:spcPts val="1000"/>
              </a:spcBef>
              <a:spcAft>
                <a:spcPts val="0"/>
              </a:spcAft>
              <a:buSzPts val="2400"/>
              <a:buChar char="•"/>
            </a:pPr>
            <a:r>
              <a:rPr lang="en-US" sz="2400"/>
              <a:t>Year</a:t>
            </a:r>
            <a:endParaRPr sz="2400"/>
          </a:p>
          <a:p>
            <a:pPr indent="-381000" lvl="0" marL="457200" rtl="0" algn="l">
              <a:lnSpc>
                <a:spcPct val="100000"/>
              </a:lnSpc>
              <a:spcBef>
                <a:spcPts val="1000"/>
              </a:spcBef>
              <a:spcAft>
                <a:spcPts val="0"/>
              </a:spcAft>
              <a:buSzPts val="2400"/>
              <a:buChar char="•"/>
            </a:pPr>
            <a:r>
              <a:rPr lang="en-US" sz="2400"/>
              <a:t>Four-wheel drive</a:t>
            </a:r>
            <a:endParaRPr sz="2400"/>
          </a:p>
          <a:p>
            <a:pPr indent="-381000" lvl="0" marL="457200" rtl="0" algn="l">
              <a:lnSpc>
                <a:spcPct val="100000"/>
              </a:lnSpc>
              <a:spcBef>
                <a:spcPts val="1000"/>
              </a:spcBef>
              <a:spcAft>
                <a:spcPts val="0"/>
              </a:spcAft>
              <a:buSzPts val="2400"/>
              <a:buChar char="•"/>
            </a:pPr>
            <a:r>
              <a:rPr lang="en-US" sz="2400"/>
              <a:t>Image</a:t>
            </a:r>
            <a:endParaRPr sz="2400"/>
          </a:p>
          <a:p>
            <a:pPr indent="-381000" lvl="0" marL="457200" rtl="0" algn="l">
              <a:lnSpc>
                <a:spcPct val="100000"/>
              </a:lnSpc>
              <a:spcBef>
                <a:spcPts val="1000"/>
              </a:spcBef>
              <a:spcAft>
                <a:spcPts val="0"/>
              </a:spcAft>
              <a:buSzPts val="2400"/>
              <a:buChar char="•"/>
            </a:pPr>
            <a:r>
              <a:rPr lang="en-US" sz="2400"/>
              <a:t>Description</a:t>
            </a:r>
            <a:endParaRPr sz="2400"/>
          </a:p>
          <a:p>
            <a:pPr indent="-381000" lvl="0" marL="457200" rtl="0" algn="l">
              <a:lnSpc>
                <a:spcPct val="100000"/>
              </a:lnSpc>
              <a:spcBef>
                <a:spcPts val="1000"/>
              </a:spcBef>
              <a:spcAft>
                <a:spcPts val="1000"/>
              </a:spcAft>
              <a:buSzPts val="2400"/>
              <a:buChar char="•"/>
            </a:pPr>
            <a:r>
              <a:rPr b="1" lang="en-US" sz="2400"/>
              <a:t>Acceleration sound</a:t>
            </a:r>
            <a:endParaRPr b="1" sz="2400"/>
          </a:p>
        </p:txBody>
      </p:sp>
      <p:pic>
        <p:nvPicPr>
          <p:cNvPr id="361" name="Google Shape;361;p46"/>
          <p:cNvPicPr preferRelativeResize="0"/>
          <p:nvPr/>
        </p:nvPicPr>
        <p:blipFill>
          <a:blip r:embed="rId3">
            <a:alphaModFix/>
          </a:blip>
          <a:stretch>
            <a:fillRect/>
          </a:stretch>
        </p:blipFill>
        <p:spPr>
          <a:xfrm>
            <a:off x="4469050" y="3992247"/>
            <a:ext cx="4617801" cy="1031325"/>
          </a:xfrm>
          <a:prstGeom prst="rect">
            <a:avLst/>
          </a:prstGeom>
          <a:noFill/>
          <a:ln>
            <a:noFill/>
          </a:ln>
        </p:spPr>
      </p:pic>
      <p:sp>
        <p:nvSpPr>
          <p:cNvPr id="362" name="Google Shape;362;p46"/>
          <p:cNvSpPr txBox="1"/>
          <p:nvPr/>
        </p:nvSpPr>
        <p:spPr>
          <a:xfrm>
            <a:off x="9383900" y="4692000"/>
            <a:ext cx="10503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Engineering</a:t>
            </a:r>
            <a:endParaRPr/>
          </a:p>
        </p:txBody>
      </p:sp>
      <p:pic>
        <p:nvPicPr>
          <p:cNvPr id="369" name="Google Shape;369;p47"/>
          <p:cNvPicPr preferRelativeResize="0"/>
          <p:nvPr/>
        </p:nvPicPr>
        <p:blipFill>
          <a:blip r:embed="rId3">
            <a:alphaModFix/>
          </a:blip>
          <a:stretch>
            <a:fillRect/>
          </a:stretch>
        </p:blipFill>
        <p:spPr>
          <a:xfrm>
            <a:off x="5889500" y="1409850"/>
            <a:ext cx="3178300" cy="3231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8"/>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Engineering</a:t>
            </a:r>
            <a:endParaRPr/>
          </a:p>
        </p:txBody>
      </p:sp>
      <p:sp>
        <p:nvSpPr>
          <p:cNvPr id="376" name="Google Shape;376;p48"/>
          <p:cNvSpPr txBox="1"/>
          <p:nvPr>
            <p:ph idx="1" type="body"/>
          </p:nvPr>
        </p:nvSpPr>
        <p:spPr>
          <a:xfrm>
            <a:off x="215950" y="1123650"/>
            <a:ext cx="5408400" cy="37743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sz="2400"/>
              <a:t>Clean raw data</a:t>
            </a:r>
            <a:endParaRPr sz="2400"/>
          </a:p>
          <a:p>
            <a:pPr indent="-381000" lvl="1" marL="914400" rtl="0" algn="l">
              <a:lnSpc>
                <a:spcPct val="115000"/>
              </a:lnSpc>
              <a:spcBef>
                <a:spcPts val="0"/>
              </a:spcBef>
              <a:spcAft>
                <a:spcPts val="0"/>
              </a:spcAft>
              <a:buSzPts val="2400"/>
              <a:buChar char="•"/>
            </a:pPr>
            <a:r>
              <a:rPr lang="en-US" sz="2400"/>
              <a:t>Handle missing values, outliers</a:t>
            </a:r>
            <a:endParaRPr sz="2400"/>
          </a:p>
          <a:p>
            <a:pPr indent="0" lvl="0" marL="457200" rtl="0" algn="l">
              <a:lnSpc>
                <a:spcPct val="115000"/>
              </a:lnSpc>
              <a:spcBef>
                <a:spcPts val="1000"/>
              </a:spcBef>
              <a:spcAft>
                <a:spcPts val="0"/>
              </a:spcAft>
              <a:buNone/>
            </a:pPr>
            <a:r>
              <a:t/>
            </a:r>
            <a:endParaRPr sz="2400"/>
          </a:p>
        </p:txBody>
      </p:sp>
      <p:pic>
        <p:nvPicPr>
          <p:cNvPr id="377" name="Google Shape;377;p48"/>
          <p:cNvPicPr preferRelativeResize="0"/>
          <p:nvPr/>
        </p:nvPicPr>
        <p:blipFill>
          <a:blip r:embed="rId3">
            <a:alphaModFix/>
          </a:blip>
          <a:stretch>
            <a:fillRect/>
          </a:stretch>
        </p:blipFill>
        <p:spPr>
          <a:xfrm>
            <a:off x="5889500" y="1409850"/>
            <a:ext cx="3178300" cy="3231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9"/>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Engineering</a:t>
            </a:r>
            <a:endParaRPr/>
          </a:p>
        </p:txBody>
      </p:sp>
      <p:sp>
        <p:nvSpPr>
          <p:cNvPr id="384" name="Google Shape;384;p49"/>
          <p:cNvSpPr txBox="1"/>
          <p:nvPr>
            <p:ph idx="1" type="body"/>
          </p:nvPr>
        </p:nvSpPr>
        <p:spPr>
          <a:xfrm>
            <a:off x="215950" y="1123650"/>
            <a:ext cx="5408400" cy="37743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sz="2400"/>
              <a:t>Clean raw data</a:t>
            </a:r>
            <a:endParaRPr sz="2400"/>
          </a:p>
          <a:p>
            <a:pPr indent="-381000" lvl="1" marL="914400" rtl="0" algn="l">
              <a:lnSpc>
                <a:spcPct val="115000"/>
              </a:lnSpc>
              <a:spcBef>
                <a:spcPts val="0"/>
              </a:spcBef>
              <a:spcAft>
                <a:spcPts val="0"/>
              </a:spcAft>
              <a:buSzPts val="2400"/>
              <a:buChar char="•"/>
            </a:pPr>
            <a:r>
              <a:rPr lang="en-US" sz="2400"/>
              <a:t>Handle missing values, outliers</a:t>
            </a:r>
            <a:endParaRPr sz="2400"/>
          </a:p>
          <a:p>
            <a:pPr indent="-381000" lvl="0" marL="457200" rtl="0" algn="l">
              <a:lnSpc>
                <a:spcPct val="115000"/>
              </a:lnSpc>
              <a:spcBef>
                <a:spcPts val="1000"/>
              </a:spcBef>
              <a:spcAft>
                <a:spcPts val="0"/>
              </a:spcAft>
              <a:buSzPts val="2400"/>
              <a:buChar char="•"/>
            </a:pPr>
            <a:r>
              <a:rPr lang="en-US" sz="2400"/>
              <a:t>Produce numeric features</a:t>
            </a:r>
            <a:endParaRPr sz="2400"/>
          </a:p>
          <a:p>
            <a:pPr indent="-381000" lvl="1" marL="914400" rtl="0" algn="l">
              <a:lnSpc>
                <a:spcPct val="115000"/>
              </a:lnSpc>
              <a:spcBef>
                <a:spcPts val="0"/>
              </a:spcBef>
              <a:spcAft>
                <a:spcPts val="0"/>
              </a:spcAft>
              <a:buSzPts val="2400"/>
              <a:buChar char="•"/>
            </a:pPr>
            <a:r>
              <a:rPr lang="en-US" sz="2400"/>
              <a:t>Convert categories, text, images, audio</a:t>
            </a:r>
            <a:endParaRPr sz="2400"/>
          </a:p>
          <a:p>
            <a:pPr indent="-381000" lvl="1" marL="914400" rtl="0" algn="l">
              <a:lnSpc>
                <a:spcPct val="115000"/>
              </a:lnSpc>
              <a:spcBef>
                <a:spcPts val="0"/>
              </a:spcBef>
              <a:spcAft>
                <a:spcPts val="0"/>
              </a:spcAft>
              <a:buSzPts val="2400"/>
              <a:buChar char="•"/>
            </a:pPr>
            <a:r>
              <a:rPr lang="en-US" sz="2400"/>
              <a:t>Transform to similar scales</a:t>
            </a:r>
            <a:endParaRPr sz="2400"/>
          </a:p>
          <a:p>
            <a:pPr indent="0" lvl="0" marL="457200" rtl="0" algn="l">
              <a:lnSpc>
                <a:spcPct val="115000"/>
              </a:lnSpc>
              <a:spcBef>
                <a:spcPts val="1000"/>
              </a:spcBef>
              <a:spcAft>
                <a:spcPts val="0"/>
              </a:spcAft>
              <a:buNone/>
            </a:pPr>
            <a:r>
              <a:t/>
            </a:r>
            <a:endParaRPr sz="2400"/>
          </a:p>
        </p:txBody>
      </p:sp>
      <p:pic>
        <p:nvPicPr>
          <p:cNvPr id="385" name="Google Shape;385;p49"/>
          <p:cNvPicPr preferRelativeResize="0"/>
          <p:nvPr/>
        </p:nvPicPr>
        <p:blipFill>
          <a:blip r:embed="rId3">
            <a:alphaModFix/>
          </a:blip>
          <a:stretch>
            <a:fillRect/>
          </a:stretch>
        </p:blipFill>
        <p:spPr>
          <a:xfrm>
            <a:off x="5889500" y="1409850"/>
            <a:ext cx="3178300" cy="3231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Descending in the Dark</a:t>
            </a:r>
            <a:endParaRPr/>
          </a:p>
        </p:txBody>
      </p:sp>
      <p:sp>
        <p:nvSpPr>
          <p:cNvPr id="75" name="Google Shape;75;p14"/>
          <p:cNvSpPr txBox="1"/>
          <p:nvPr>
            <p:ph idx="1" type="body"/>
          </p:nvPr>
        </p:nvSpPr>
        <p:spPr>
          <a:xfrm>
            <a:off x="215950" y="1200150"/>
            <a:ext cx="4632900" cy="33945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600"/>
              </a:spcBef>
              <a:spcAft>
                <a:spcPts val="0"/>
              </a:spcAft>
              <a:buSzPts val="2400"/>
              <a:buChar char="•"/>
            </a:pPr>
            <a:r>
              <a:rPr lang="en-US" sz="2400"/>
              <a:t>Minimizing a loss function is like descending a mountain</a:t>
            </a:r>
            <a:endParaRPr sz="2400"/>
          </a:p>
          <a:p>
            <a:pPr indent="-381000" lvl="0" marL="457200" rtl="0" algn="l">
              <a:lnSpc>
                <a:spcPct val="115000"/>
              </a:lnSpc>
              <a:spcBef>
                <a:spcPts val="1000"/>
              </a:spcBef>
              <a:spcAft>
                <a:spcPts val="0"/>
              </a:spcAft>
              <a:buSzPts val="2400"/>
              <a:buChar char="•"/>
            </a:pPr>
            <a:r>
              <a:rPr lang="en-US" sz="2400"/>
              <a:t>… in the dark</a:t>
            </a:r>
            <a:endParaRPr sz="2400"/>
          </a:p>
          <a:p>
            <a:pPr indent="-381000" lvl="0" marL="457200" rtl="0" algn="l">
              <a:lnSpc>
                <a:spcPct val="115000"/>
              </a:lnSpc>
              <a:spcBef>
                <a:spcPts val="1000"/>
              </a:spcBef>
              <a:spcAft>
                <a:spcPts val="0"/>
              </a:spcAft>
              <a:buSzPts val="2400"/>
              <a:buChar char="•"/>
            </a:pPr>
            <a:r>
              <a:rPr lang="en-US" sz="2400"/>
              <a:t>Take a step in the steepest direction</a:t>
            </a:r>
            <a:endParaRPr sz="2400"/>
          </a:p>
          <a:p>
            <a:pPr indent="0" lvl="0" marL="0" rtl="0" algn="l">
              <a:lnSpc>
                <a:spcPct val="115000"/>
              </a:lnSpc>
              <a:spcBef>
                <a:spcPts val="1000"/>
              </a:spcBef>
              <a:spcAft>
                <a:spcPts val="1000"/>
              </a:spcAft>
              <a:buNone/>
            </a:pPr>
            <a:r>
              <a:t/>
            </a:r>
            <a:endParaRPr sz="2400"/>
          </a:p>
        </p:txBody>
      </p:sp>
      <p:pic>
        <p:nvPicPr>
          <p:cNvPr id="76" name="Google Shape;76;p14"/>
          <p:cNvPicPr preferRelativeResize="0"/>
          <p:nvPr/>
        </p:nvPicPr>
        <p:blipFill>
          <a:blip r:embed="rId3">
            <a:alphaModFix/>
          </a:blip>
          <a:stretch>
            <a:fillRect/>
          </a:stretch>
        </p:blipFill>
        <p:spPr>
          <a:xfrm>
            <a:off x="5077600" y="1482200"/>
            <a:ext cx="3979874" cy="33348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0"/>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Engineering</a:t>
            </a:r>
            <a:endParaRPr/>
          </a:p>
        </p:txBody>
      </p:sp>
      <p:sp>
        <p:nvSpPr>
          <p:cNvPr id="392" name="Google Shape;392;p50"/>
          <p:cNvSpPr txBox="1"/>
          <p:nvPr>
            <p:ph idx="1" type="body"/>
          </p:nvPr>
        </p:nvSpPr>
        <p:spPr>
          <a:xfrm>
            <a:off x="215950" y="1123650"/>
            <a:ext cx="5408400" cy="37743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sz="2400"/>
              <a:t>Clean raw data</a:t>
            </a:r>
            <a:endParaRPr sz="2400"/>
          </a:p>
          <a:p>
            <a:pPr indent="-381000" lvl="1" marL="914400" rtl="0" algn="l">
              <a:lnSpc>
                <a:spcPct val="115000"/>
              </a:lnSpc>
              <a:spcBef>
                <a:spcPts val="0"/>
              </a:spcBef>
              <a:spcAft>
                <a:spcPts val="0"/>
              </a:spcAft>
              <a:buSzPts val="2400"/>
              <a:buChar char="•"/>
            </a:pPr>
            <a:r>
              <a:rPr lang="en-US" sz="2400"/>
              <a:t>Handle missing values, outliers</a:t>
            </a:r>
            <a:endParaRPr sz="2400"/>
          </a:p>
          <a:p>
            <a:pPr indent="-381000" lvl="0" marL="457200" rtl="0" algn="l">
              <a:lnSpc>
                <a:spcPct val="115000"/>
              </a:lnSpc>
              <a:spcBef>
                <a:spcPts val="1000"/>
              </a:spcBef>
              <a:spcAft>
                <a:spcPts val="0"/>
              </a:spcAft>
              <a:buSzPts val="2400"/>
              <a:buChar char="•"/>
            </a:pPr>
            <a:r>
              <a:rPr lang="en-US" sz="2400"/>
              <a:t>Produce numeric features</a:t>
            </a:r>
            <a:endParaRPr sz="2400"/>
          </a:p>
          <a:p>
            <a:pPr indent="-381000" lvl="1" marL="914400" rtl="0" algn="l">
              <a:lnSpc>
                <a:spcPct val="115000"/>
              </a:lnSpc>
              <a:spcBef>
                <a:spcPts val="0"/>
              </a:spcBef>
              <a:spcAft>
                <a:spcPts val="0"/>
              </a:spcAft>
              <a:buSzPts val="2400"/>
              <a:buChar char="•"/>
            </a:pPr>
            <a:r>
              <a:rPr lang="en-US" sz="2400"/>
              <a:t>Convert categories, text, images, audio</a:t>
            </a:r>
            <a:endParaRPr sz="2400"/>
          </a:p>
          <a:p>
            <a:pPr indent="-381000" lvl="1" marL="914400" rtl="0" algn="l">
              <a:lnSpc>
                <a:spcPct val="115000"/>
              </a:lnSpc>
              <a:spcBef>
                <a:spcPts val="0"/>
              </a:spcBef>
              <a:spcAft>
                <a:spcPts val="0"/>
              </a:spcAft>
              <a:buSzPts val="2400"/>
              <a:buChar char="•"/>
            </a:pPr>
            <a:r>
              <a:rPr lang="en-US" sz="2400"/>
              <a:t>Transform to similar scales</a:t>
            </a:r>
            <a:endParaRPr sz="2400"/>
          </a:p>
          <a:p>
            <a:pPr indent="-381000" lvl="0" marL="457200" rtl="0" algn="l">
              <a:lnSpc>
                <a:spcPct val="115000"/>
              </a:lnSpc>
              <a:spcBef>
                <a:spcPts val="1000"/>
              </a:spcBef>
              <a:spcAft>
                <a:spcPts val="0"/>
              </a:spcAft>
              <a:buSzPts val="2400"/>
              <a:buChar char="•"/>
            </a:pPr>
            <a:r>
              <a:rPr lang="en-US" sz="2400"/>
              <a:t>Combine to form new features</a:t>
            </a:r>
            <a:endParaRPr sz="2400"/>
          </a:p>
          <a:p>
            <a:pPr indent="0" lvl="0" marL="457200" rtl="0" algn="l">
              <a:lnSpc>
                <a:spcPct val="115000"/>
              </a:lnSpc>
              <a:spcBef>
                <a:spcPts val="1000"/>
              </a:spcBef>
              <a:spcAft>
                <a:spcPts val="0"/>
              </a:spcAft>
              <a:buNone/>
            </a:pPr>
            <a:r>
              <a:t/>
            </a:r>
            <a:endParaRPr sz="2400"/>
          </a:p>
        </p:txBody>
      </p:sp>
      <p:pic>
        <p:nvPicPr>
          <p:cNvPr id="393" name="Google Shape;393;p50"/>
          <p:cNvPicPr preferRelativeResize="0"/>
          <p:nvPr/>
        </p:nvPicPr>
        <p:blipFill>
          <a:blip r:embed="rId3">
            <a:alphaModFix/>
          </a:blip>
          <a:stretch>
            <a:fillRect/>
          </a:stretch>
        </p:blipFill>
        <p:spPr>
          <a:xfrm>
            <a:off x="5889500" y="1409850"/>
            <a:ext cx="3178300" cy="3231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1"/>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Engineering</a:t>
            </a:r>
            <a:endParaRPr/>
          </a:p>
        </p:txBody>
      </p:sp>
      <p:sp>
        <p:nvSpPr>
          <p:cNvPr id="400" name="Google Shape;400;p51"/>
          <p:cNvSpPr txBox="1"/>
          <p:nvPr>
            <p:ph idx="1" type="body"/>
          </p:nvPr>
        </p:nvSpPr>
        <p:spPr>
          <a:xfrm>
            <a:off x="215950" y="1123650"/>
            <a:ext cx="5408400" cy="37743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sz="2400"/>
              <a:t>Clean raw data</a:t>
            </a:r>
            <a:endParaRPr sz="2400"/>
          </a:p>
          <a:p>
            <a:pPr indent="-381000" lvl="1" marL="914400" rtl="0" algn="l">
              <a:lnSpc>
                <a:spcPct val="115000"/>
              </a:lnSpc>
              <a:spcBef>
                <a:spcPts val="0"/>
              </a:spcBef>
              <a:spcAft>
                <a:spcPts val="0"/>
              </a:spcAft>
              <a:buSzPts val="2400"/>
              <a:buChar char="•"/>
            </a:pPr>
            <a:r>
              <a:rPr lang="en-US" sz="2400"/>
              <a:t>Handle missing values, outliers</a:t>
            </a:r>
            <a:endParaRPr sz="2400"/>
          </a:p>
          <a:p>
            <a:pPr indent="-381000" lvl="0" marL="457200" rtl="0" algn="l">
              <a:lnSpc>
                <a:spcPct val="115000"/>
              </a:lnSpc>
              <a:spcBef>
                <a:spcPts val="1000"/>
              </a:spcBef>
              <a:spcAft>
                <a:spcPts val="0"/>
              </a:spcAft>
              <a:buSzPts val="2400"/>
              <a:buChar char="•"/>
            </a:pPr>
            <a:r>
              <a:rPr lang="en-US" sz="2400"/>
              <a:t>Produce numeric features</a:t>
            </a:r>
            <a:endParaRPr sz="2400"/>
          </a:p>
          <a:p>
            <a:pPr indent="-381000" lvl="1" marL="914400" rtl="0" algn="l">
              <a:lnSpc>
                <a:spcPct val="115000"/>
              </a:lnSpc>
              <a:spcBef>
                <a:spcPts val="0"/>
              </a:spcBef>
              <a:spcAft>
                <a:spcPts val="0"/>
              </a:spcAft>
              <a:buSzPts val="2400"/>
              <a:buChar char="•"/>
            </a:pPr>
            <a:r>
              <a:rPr lang="en-US" sz="2400"/>
              <a:t>Convert categories, text, images, audio</a:t>
            </a:r>
            <a:endParaRPr sz="2400"/>
          </a:p>
          <a:p>
            <a:pPr indent="-381000" lvl="1" marL="914400" rtl="0" algn="l">
              <a:lnSpc>
                <a:spcPct val="115000"/>
              </a:lnSpc>
              <a:spcBef>
                <a:spcPts val="0"/>
              </a:spcBef>
              <a:spcAft>
                <a:spcPts val="0"/>
              </a:spcAft>
              <a:buSzPts val="2400"/>
              <a:buChar char="•"/>
            </a:pPr>
            <a:r>
              <a:rPr lang="en-US" sz="2400"/>
              <a:t>Transform to similar scales</a:t>
            </a:r>
            <a:endParaRPr sz="2400"/>
          </a:p>
          <a:p>
            <a:pPr indent="-381000" lvl="0" marL="457200" rtl="0" algn="l">
              <a:lnSpc>
                <a:spcPct val="115000"/>
              </a:lnSpc>
              <a:spcBef>
                <a:spcPts val="1000"/>
              </a:spcBef>
              <a:spcAft>
                <a:spcPts val="0"/>
              </a:spcAft>
              <a:buSzPts val="2400"/>
              <a:buChar char="•"/>
            </a:pPr>
            <a:r>
              <a:rPr lang="en-US" sz="2400"/>
              <a:t>Combine to form new features</a:t>
            </a:r>
            <a:endParaRPr sz="2400"/>
          </a:p>
          <a:p>
            <a:pPr indent="-381000" lvl="0" marL="457200" rtl="0" algn="l">
              <a:lnSpc>
                <a:spcPct val="115000"/>
              </a:lnSpc>
              <a:spcBef>
                <a:spcPts val="1000"/>
              </a:spcBef>
              <a:spcAft>
                <a:spcPts val="0"/>
              </a:spcAft>
              <a:buSzPts val="2400"/>
              <a:buChar char="•"/>
            </a:pPr>
            <a:r>
              <a:rPr lang="en-US" sz="2400"/>
              <a:t>Keep only useful features</a:t>
            </a:r>
            <a:endParaRPr sz="2400"/>
          </a:p>
        </p:txBody>
      </p:sp>
      <p:pic>
        <p:nvPicPr>
          <p:cNvPr id="401" name="Google Shape;401;p51"/>
          <p:cNvPicPr preferRelativeResize="0"/>
          <p:nvPr/>
        </p:nvPicPr>
        <p:blipFill>
          <a:blip r:embed="rId3">
            <a:alphaModFix/>
          </a:blip>
          <a:stretch>
            <a:fillRect/>
          </a:stretch>
        </p:blipFill>
        <p:spPr>
          <a:xfrm>
            <a:off x="5889500" y="1409850"/>
            <a:ext cx="3178300" cy="3231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2"/>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Features Overview</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3"/>
          <p:cNvSpPr txBox="1"/>
          <p:nvPr>
            <p:ph type="ctrTitle"/>
          </p:nvPr>
        </p:nvSpPr>
        <p:spPr>
          <a:xfrm>
            <a:off x="685800" y="857250"/>
            <a:ext cx="7772400" cy="1189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Arial"/>
              <a:buNone/>
            </a:pPr>
            <a:r>
              <a:rPr lang="en-US"/>
              <a:t>Feature Engineering I</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4"/>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Goals</a:t>
            </a:r>
            <a:endParaRPr/>
          </a:p>
        </p:txBody>
      </p:sp>
      <p:sp>
        <p:nvSpPr>
          <p:cNvPr id="418" name="Google Shape;418;p54"/>
          <p:cNvSpPr txBox="1"/>
          <p:nvPr>
            <p:ph idx="1" type="body"/>
          </p:nvPr>
        </p:nvSpPr>
        <p:spPr>
          <a:xfrm>
            <a:off x="117800" y="1123650"/>
            <a:ext cx="5889300" cy="37743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SzPts val="2400"/>
              <a:buChar char="•"/>
            </a:pPr>
            <a:r>
              <a:rPr lang="en-US" sz="2400"/>
              <a:t>Predict </a:t>
            </a:r>
            <a:r>
              <a:rPr lang="en-US" sz="2400"/>
              <a:t>price</a:t>
            </a:r>
            <a:r>
              <a:rPr lang="en-US" sz="2400"/>
              <a:t> as accurately as possible</a:t>
            </a:r>
            <a:endParaRPr sz="2400"/>
          </a:p>
          <a:p>
            <a:pPr indent="-381000" lvl="1" marL="914400" rtl="0" algn="l">
              <a:lnSpc>
                <a:spcPct val="115000"/>
              </a:lnSpc>
              <a:spcBef>
                <a:spcPts val="0"/>
              </a:spcBef>
              <a:spcAft>
                <a:spcPts val="0"/>
              </a:spcAft>
              <a:buSzPts val="2400"/>
              <a:buChar char="•"/>
            </a:pPr>
            <a:r>
              <a:rPr lang="en-US" sz="2400"/>
              <a:t>for cars you haven’t seen before</a:t>
            </a:r>
            <a:endParaRPr sz="2400"/>
          </a:p>
          <a:p>
            <a:pPr indent="-381000" lvl="0" marL="457200" rtl="0" algn="l">
              <a:lnSpc>
                <a:spcPct val="115000"/>
              </a:lnSpc>
              <a:spcBef>
                <a:spcPts val="1000"/>
              </a:spcBef>
              <a:spcAft>
                <a:spcPts val="0"/>
              </a:spcAft>
              <a:buSzPts val="2400"/>
              <a:buChar char="•"/>
            </a:pPr>
            <a:r>
              <a:rPr lang="en-US" sz="2400"/>
              <a:t>Using numeric features</a:t>
            </a:r>
            <a:endParaRPr sz="2400"/>
          </a:p>
          <a:p>
            <a:pPr indent="-381000" lvl="1" marL="914400" rtl="0" algn="l">
              <a:lnSpc>
                <a:spcPct val="115000"/>
              </a:lnSpc>
              <a:spcBef>
                <a:spcPts val="0"/>
              </a:spcBef>
              <a:spcAft>
                <a:spcPts val="0"/>
              </a:spcAft>
              <a:buSzPts val="2400"/>
              <a:buChar char="•"/>
            </a:pPr>
            <a:r>
              <a:rPr lang="en-US" sz="2400"/>
              <a:t>you can feed to a model</a:t>
            </a:r>
            <a:endParaRPr sz="2400"/>
          </a:p>
          <a:p>
            <a:pPr indent="-381000" lvl="0" marL="457200" rtl="0" algn="l">
              <a:lnSpc>
                <a:spcPct val="115000"/>
              </a:lnSpc>
              <a:spcBef>
                <a:spcPts val="1000"/>
              </a:spcBef>
              <a:spcAft>
                <a:spcPts val="0"/>
              </a:spcAft>
              <a:buSzPts val="2400"/>
              <a:buChar char="•"/>
            </a:pPr>
            <a:r>
              <a:rPr lang="en-US" sz="2400"/>
              <a:t>A minimal set of features</a:t>
            </a:r>
            <a:endParaRPr sz="2400"/>
          </a:p>
          <a:p>
            <a:pPr indent="-381000" lvl="1" marL="914400" rtl="0" algn="l">
              <a:lnSpc>
                <a:spcPct val="115000"/>
              </a:lnSpc>
              <a:spcBef>
                <a:spcPts val="0"/>
              </a:spcBef>
              <a:spcAft>
                <a:spcPts val="0"/>
              </a:spcAft>
              <a:buSzPts val="2400"/>
              <a:buChar char="•"/>
            </a:pPr>
            <a:r>
              <a:rPr lang="en-US" sz="2400"/>
              <a:t>is more efficient</a:t>
            </a:r>
            <a:endParaRPr sz="2400"/>
          </a:p>
          <a:p>
            <a:pPr indent="-381000" lvl="1" marL="914400" rtl="0" algn="l">
              <a:lnSpc>
                <a:spcPct val="115000"/>
              </a:lnSpc>
              <a:spcBef>
                <a:spcPts val="0"/>
              </a:spcBef>
              <a:spcAft>
                <a:spcPts val="0"/>
              </a:spcAft>
              <a:buSzPts val="2400"/>
              <a:buChar char="•"/>
            </a:pPr>
            <a:r>
              <a:rPr lang="en-US" sz="2400"/>
              <a:t>and easier to interpret</a:t>
            </a:r>
            <a:endParaRPr sz="2400"/>
          </a:p>
        </p:txBody>
      </p:sp>
      <p:pic>
        <p:nvPicPr>
          <p:cNvPr id="419" name="Google Shape;419;p54"/>
          <p:cNvPicPr preferRelativeResize="0"/>
          <p:nvPr/>
        </p:nvPicPr>
        <p:blipFill>
          <a:blip r:embed="rId3">
            <a:alphaModFix/>
          </a:blip>
          <a:stretch>
            <a:fillRect/>
          </a:stretch>
        </p:blipFill>
        <p:spPr>
          <a:xfrm>
            <a:off x="4966950" y="3131250"/>
            <a:ext cx="4129725" cy="1910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5"/>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Anscombe’s Quartet</a:t>
            </a:r>
            <a:endParaRPr/>
          </a:p>
        </p:txBody>
      </p:sp>
      <p:pic>
        <p:nvPicPr>
          <p:cNvPr id="426" name="Google Shape;426;p55"/>
          <p:cNvPicPr preferRelativeResize="0"/>
          <p:nvPr/>
        </p:nvPicPr>
        <p:blipFill>
          <a:blip r:embed="rId3">
            <a:alphaModFix/>
          </a:blip>
          <a:stretch>
            <a:fillRect/>
          </a:stretch>
        </p:blipFill>
        <p:spPr>
          <a:xfrm>
            <a:off x="152400" y="1181250"/>
            <a:ext cx="5240084" cy="38098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6"/>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Missing Features</a:t>
            </a:r>
            <a:endParaRPr/>
          </a:p>
        </p:txBody>
      </p:sp>
      <p:sp>
        <p:nvSpPr>
          <p:cNvPr id="433" name="Google Shape;433;p56"/>
          <p:cNvSpPr txBox="1"/>
          <p:nvPr>
            <p:ph idx="1" type="body"/>
          </p:nvPr>
        </p:nvSpPr>
        <p:spPr>
          <a:xfrm>
            <a:off x="346400" y="1276050"/>
            <a:ext cx="7820400" cy="20271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sz="2400"/>
              <a:t>Raw data can be missing information</a:t>
            </a:r>
            <a:endParaRPr sz="2400"/>
          </a:p>
          <a:p>
            <a:pPr indent="-381000" lvl="1" marL="914400" rtl="0" algn="l">
              <a:lnSpc>
                <a:spcPct val="115000"/>
              </a:lnSpc>
              <a:spcBef>
                <a:spcPts val="0"/>
              </a:spcBef>
              <a:spcAft>
                <a:spcPts val="0"/>
              </a:spcAft>
              <a:buSzPts val="2400"/>
              <a:buChar char="•"/>
            </a:pPr>
            <a:r>
              <a:rPr lang="en-US" sz="2400"/>
              <a:t>Remove rows with a missing value</a:t>
            </a:r>
            <a:endParaRPr sz="2400"/>
          </a:p>
          <a:p>
            <a:pPr indent="-381000" lvl="1" marL="914400" rtl="0" algn="l">
              <a:lnSpc>
                <a:spcPct val="115000"/>
              </a:lnSpc>
              <a:spcBef>
                <a:spcPts val="0"/>
              </a:spcBef>
              <a:spcAft>
                <a:spcPts val="0"/>
              </a:spcAft>
              <a:buSzPts val="2400"/>
              <a:buChar char="•"/>
            </a:pPr>
            <a:r>
              <a:rPr lang="en-US" sz="2400"/>
              <a:t>Replace missing values with an average</a:t>
            </a:r>
            <a:endParaRPr sz="2400"/>
          </a:p>
          <a:p>
            <a:pPr indent="-381000" lvl="1" marL="914400" rtl="0" algn="l">
              <a:lnSpc>
                <a:spcPct val="115000"/>
              </a:lnSpc>
              <a:spcBef>
                <a:spcPts val="0"/>
              </a:spcBef>
              <a:spcAft>
                <a:spcPts val="0"/>
              </a:spcAft>
              <a:buSzPts val="2400"/>
              <a:buChar char="•"/>
            </a:pPr>
            <a:r>
              <a:rPr lang="en-US" sz="2400"/>
              <a:t>or a special “missing” value</a:t>
            </a:r>
            <a:endParaRPr sz="2400"/>
          </a:p>
        </p:txBody>
      </p:sp>
      <p:graphicFrame>
        <p:nvGraphicFramePr>
          <p:cNvPr id="434" name="Google Shape;434;p56"/>
          <p:cNvGraphicFramePr/>
          <p:nvPr/>
        </p:nvGraphicFramePr>
        <p:xfrm>
          <a:off x="4094800" y="3363050"/>
          <a:ext cx="3000000" cy="3000000"/>
        </p:xfrm>
        <a:graphic>
          <a:graphicData uri="http://schemas.openxmlformats.org/drawingml/2006/table">
            <a:tbl>
              <a:tblPr>
                <a:noFill/>
                <a:tableStyleId>{923BD007-C707-4A49-B5D3-89ED1F329558}</a:tableStyleId>
              </a:tblPr>
              <a:tblGrid>
                <a:gridCol w="1214675"/>
                <a:gridCol w="1214675"/>
                <a:gridCol w="1214675"/>
                <a:gridCol w="1214675"/>
              </a:tblGrid>
              <a:tr h="388725">
                <a:tc>
                  <a:txBody>
                    <a:bodyPr/>
                    <a:lstStyle/>
                    <a:p>
                      <a:pPr indent="0" lvl="0" marL="0" rtl="0" algn="ctr">
                        <a:spcBef>
                          <a:spcPts val="0"/>
                        </a:spcBef>
                        <a:spcAft>
                          <a:spcPts val="0"/>
                        </a:spcAft>
                        <a:buNone/>
                      </a:pPr>
                      <a:r>
                        <a:rPr b="1" lang="en-US"/>
                        <a:t>Make</a:t>
                      </a:r>
                      <a:endParaRPr b="1"/>
                    </a:p>
                  </a:txBody>
                  <a:tcPr marT="91425" marB="91425" marR="91425" marL="91425"/>
                </a:tc>
                <a:tc>
                  <a:txBody>
                    <a:bodyPr/>
                    <a:lstStyle/>
                    <a:p>
                      <a:pPr indent="0" lvl="0" marL="0" rtl="0" algn="ctr">
                        <a:spcBef>
                          <a:spcPts val="0"/>
                        </a:spcBef>
                        <a:spcAft>
                          <a:spcPts val="0"/>
                        </a:spcAft>
                        <a:buNone/>
                      </a:pPr>
                      <a:r>
                        <a:rPr b="1" lang="en-US"/>
                        <a:t>Horsepower</a:t>
                      </a:r>
                      <a:endParaRPr b="1"/>
                    </a:p>
                  </a:txBody>
                  <a:tcPr marT="91425" marB="91425" marR="91425" marL="91425"/>
                </a:tc>
                <a:tc>
                  <a:txBody>
                    <a:bodyPr/>
                    <a:lstStyle/>
                    <a:p>
                      <a:pPr indent="0" lvl="0" marL="0" rtl="0" algn="ctr">
                        <a:spcBef>
                          <a:spcPts val="0"/>
                        </a:spcBef>
                        <a:spcAft>
                          <a:spcPts val="0"/>
                        </a:spcAft>
                        <a:buNone/>
                      </a:pPr>
                      <a:r>
                        <a:rPr b="1" lang="en-US"/>
                        <a:t>Seats</a:t>
                      </a:r>
                      <a:endParaRPr b="1"/>
                    </a:p>
                  </a:txBody>
                  <a:tcPr marT="91425" marB="91425" marR="91425" marL="91425"/>
                </a:tc>
                <a:tc>
                  <a:txBody>
                    <a:bodyPr/>
                    <a:lstStyle/>
                    <a:p>
                      <a:pPr indent="0" lvl="0" marL="0" rtl="0" algn="ctr">
                        <a:spcBef>
                          <a:spcPts val="0"/>
                        </a:spcBef>
                        <a:spcAft>
                          <a:spcPts val="0"/>
                        </a:spcAft>
                        <a:buNone/>
                      </a:pPr>
                      <a:r>
                        <a:rPr b="1" lang="en-US"/>
                        <a:t>Year</a:t>
                      </a:r>
                      <a:endParaRPr b="1"/>
                    </a:p>
                  </a:txBody>
                  <a:tcPr marT="91425" marB="91425" marR="91425" marL="91425"/>
                </a:tc>
              </a:tr>
              <a:tr h="388725">
                <a:tc>
                  <a:txBody>
                    <a:bodyPr/>
                    <a:lstStyle/>
                    <a:p>
                      <a:pPr indent="0" lvl="0" marL="0" rtl="0" algn="ctr">
                        <a:spcBef>
                          <a:spcPts val="0"/>
                        </a:spcBef>
                        <a:spcAft>
                          <a:spcPts val="0"/>
                        </a:spcAft>
                        <a:buNone/>
                      </a:pPr>
                      <a:r>
                        <a:rPr lang="en-US"/>
                        <a:t>Ford</a:t>
                      </a:r>
                      <a:endParaRPr/>
                    </a:p>
                  </a:txBody>
                  <a:tcPr marT="91425" marB="91425" marR="91425" marL="91425"/>
                </a:tc>
                <a:tc>
                  <a:txBody>
                    <a:bodyPr/>
                    <a:lstStyle/>
                    <a:p>
                      <a:pPr indent="0" lvl="0" marL="0" rtl="0" algn="ctr">
                        <a:spcBef>
                          <a:spcPts val="0"/>
                        </a:spcBef>
                        <a:spcAft>
                          <a:spcPts val="0"/>
                        </a:spcAft>
                        <a:buNone/>
                      </a:pPr>
                      <a:r>
                        <a:rPr lang="en-US"/>
                        <a:t>250</a:t>
                      </a:r>
                      <a:endParaRPr/>
                    </a:p>
                  </a:txBody>
                  <a:tcPr marT="91425" marB="91425" marR="91425" marL="91425"/>
                </a:tc>
                <a:tc>
                  <a:txBody>
                    <a:bodyPr/>
                    <a:lstStyle/>
                    <a:p>
                      <a:pPr indent="0" lvl="0" marL="0" rtl="0" algn="ctr">
                        <a:spcBef>
                          <a:spcPts val="0"/>
                        </a:spcBef>
                        <a:spcAft>
                          <a:spcPts val="0"/>
                        </a:spcAft>
                        <a:buNone/>
                      </a:pPr>
                      <a:r>
                        <a:rPr lang="en-US"/>
                        <a:t>4</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r>
              <a:tr h="388725">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6</a:t>
                      </a:r>
                      <a:endParaRPr/>
                    </a:p>
                  </a:txBody>
                  <a:tcPr marT="91425" marB="91425" marR="91425" marL="91425"/>
                </a:tc>
                <a:tc>
                  <a:txBody>
                    <a:bodyPr/>
                    <a:lstStyle/>
                    <a:p>
                      <a:pPr indent="0" lvl="0" marL="0" rtl="0" algn="ctr">
                        <a:spcBef>
                          <a:spcPts val="0"/>
                        </a:spcBef>
                        <a:spcAft>
                          <a:spcPts val="0"/>
                        </a:spcAft>
                        <a:buNone/>
                      </a:pPr>
                      <a:r>
                        <a:rPr lang="en-US"/>
                        <a:t>1996</a:t>
                      </a:r>
                      <a:endParaRPr/>
                    </a:p>
                  </a:txBody>
                  <a:tcPr marT="91425" marB="91425" marR="91425" marL="91425"/>
                </a:tc>
              </a:tr>
              <a:tr h="388725">
                <a:tc>
                  <a:txBody>
                    <a:bodyPr/>
                    <a:lstStyle/>
                    <a:p>
                      <a:pPr indent="0" lvl="0" marL="0" rtl="0" algn="ctr">
                        <a:spcBef>
                          <a:spcPts val="0"/>
                        </a:spcBef>
                        <a:spcAft>
                          <a:spcPts val="0"/>
                        </a:spcAft>
                        <a:buNone/>
                      </a:pPr>
                      <a:r>
                        <a:rPr lang="en-US"/>
                        <a:t>BMW</a:t>
                      </a:r>
                      <a:endParaRPr/>
                    </a:p>
                  </a:txBody>
                  <a:tcPr marT="91425" marB="91425" marR="91425" marL="91425"/>
                </a:tc>
                <a:tc>
                  <a:txBody>
                    <a:bodyPr/>
                    <a:lstStyle/>
                    <a:p>
                      <a:pPr indent="0" lvl="0" marL="0" rtl="0" algn="ctr">
                        <a:spcBef>
                          <a:spcPts val="0"/>
                        </a:spcBef>
                        <a:spcAft>
                          <a:spcPts val="0"/>
                        </a:spcAft>
                        <a:buNone/>
                      </a:pPr>
                      <a:r>
                        <a:rPr lang="en-US"/>
                        <a:t>275</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c>
                  <a:txBody>
                    <a:bodyPr/>
                    <a:lstStyle/>
                    <a:p>
                      <a:pPr indent="0" lvl="0" marL="0" rtl="0" algn="ctr">
                        <a:spcBef>
                          <a:spcPts val="0"/>
                        </a:spcBef>
                        <a:spcAft>
                          <a:spcPts val="0"/>
                        </a:spcAft>
                        <a:buNone/>
                      </a:pPr>
                      <a:r>
                        <a:rPr lang="en-US"/>
                        <a:t>2000</a:t>
                      </a:r>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7"/>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Transforming</a:t>
            </a:r>
            <a:r>
              <a:rPr lang="en-US"/>
              <a:t> Features</a:t>
            </a:r>
            <a:endParaRPr/>
          </a:p>
        </p:txBody>
      </p:sp>
      <p:sp>
        <p:nvSpPr>
          <p:cNvPr id="441" name="Google Shape;441;p57"/>
          <p:cNvSpPr txBox="1"/>
          <p:nvPr>
            <p:ph idx="1" type="body"/>
          </p:nvPr>
        </p:nvSpPr>
        <p:spPr>
          <a:xfrm>
            <a:off x="346400" y="1352250"/>
            <a:ext cx="4424100" cy="20271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sz="2400"/>
              <a:t>Linear regression assumes linear relationships</a:t>
            </a:r>
            <a:endParaRPr sz="2400"/>
          </a:p>
          <a:p>
            <a:pPr indent="0" lvl="0" marL="0" rtl="0" algn="l">
              <a:lnSpc>
                <a:spcPct val="115000"/>
              </a:lnSpc>
              <a:spcBef>
                <a:spcPts val="0"/>
              </a:spcBef>
              <a:spcAft>
                <a:spcPts val="0"/>
              </a:spcAft>
              <a:buNone/>
            </a:pPr>
            <a:r>
              <a:t/>
            </a:r>
            <a:endParaRPr sz="2400"/>
          </a:p>
        </p:txBody>
      </p:sp>
      <p:pic>
        <p:nvPicPr>
          <p:cNvPr id="442" name="Google Shape;442;p57"/>
          <p:cNvPicPr preferRelativeResize="0"/>
          <p:nvPr/>
        </p:nvPicPr>
        <p:blipFill>
          <a:blip r:embed="rId3">
            <a:alphaModFix/>
          </a:blip>
          <a:stretch>
            <a:fillRect/>
          </a:stretch>
        </p:blipFill>
        <p:spPr>
          <a:xfrm>
            <a:off x="5198000" y="1257450"/>
            <a:ext cx="3810000" cy="2552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8"/>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Log Scaling</a:t>
            </a:r>
            <a:endParaRPr/>
          </a:p>
        </p:txBody>
      </p:sp>
      <p:sp>
        <p:nvSpPr>
          <p:cNvPr id="449" name="Google Shape;449;p58"/>
          <p:cNvSpPr txBox="1"/>
          <p:nvPr>
            <p:ph idx="1" type="body"/>
          </p:nvPr>
        </p:nvSpPr>
        <p:spPr>
          <a:xfrm>
            <a:off x="346400" y="1322800"/>
            <a:ext cx="6986100" cy="6381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sz="2400"/>
              <a:t>Many natural distributions are exponential</a:t>
            </a:r>
            <a:endParaRPr sz="2400"/>
          </a:p>
          <a:p>
            <a:pPr indent="0" lvl="0" marL="0" rtl="0" algn="l">
              <a:lnSpc>
                <a:spcPct val="115000"/>
              </a:lnSpc>
              <a:spcBef>
                <a:spcPts val="0"/>
              </a:spcBef>
              <a:spcAft>
                <a:spcPts val="0"/>
              </a:spcAft>
              <a:buNone/>
            </a:pPr>
            <a:r>
              <a:t/>
            </a:r>
            <a:endParaRPr sz="2400"/>
          </a:p>
        </p:txBody>
      </p:sp>
      <p:pic>
        <p:nvPicPr>
          <p:cNvPr id="450" name="Google Shape;450;p58"/>
          <p:cNvPicPr preferRelativeResize="0"/>
          <p:nvPr/>
        </p:nvPicPr>
        <p:blipFill>
          <a:blip r:embed="rId3">
            <a:alphaModFix/>
          </a:blip>
          <a:stretch>
            <a:fillRect/>
          </a:stretch>
        </p:blipFill>
        <p:spPr>
          <a:xfrm>
            <a:off x="4321300" y="2622725"/>
            <a:ext cx="4746501" cy="2373250"/>
          </a:xfrm>
          <a:prstGeom prst="rect">
            <a:avLst/>
          </a:prstGeom>
          <a:noFill/>
          <a:ln>
            <a:noFill/>
          </a:ln>
        </p:spPr>
      </p:pic>
      <p:sp>
        <p:nvSpPr>
          <p:cNvPr id="451" name="Google Shape;451;p58"/>
          <p:cNvSpPr txBox="1"/>
          <p:nvPr/>
        </p:nvSpPr>
        <p:spPr>
          <a:xfrm>
            <a:off x="228600" y="1752600"/>
            <a:ext cx="3909000" cy="3000000"/>
          </a:xfrm>
          <a:prstGeom prst="rect">
            <a:avLst/>
          </a:prstGeom>
          <a:noFill/>
          <a:ln>
            <a:noFill/>
          </a:ln>
        </p:spPr>
        <p:txBody>
          <a:bodyPr anchorCtr="0" anchor="t" bIns="91425" lIns="91425" spcFirstLastPara="1" rIns="91425" wrap="square" tIns="91425">
            <a:noAutofit/>
          </a:bodyPr>
          <a:lstStyle/>
          <a:p>
            <a:pPr indent="-381000" lvl="1" marL="914400" rtl="0" algn="l">
              <a:lnSpc>
                <a:spcPct val="115000"/>
              </a:lnSpc>
              <a:spcBef>
                <a:spcPts val="0"/>
              </a:spcBef>
              <a:spcAft>
                <a:spcPts val="0"/>
              </a:spcAft>
              <a:buClr>
                <a:schemeClr val="dk1"/>
              </a:buClr>
              <a:buSzPts val="2400"/>
              <a:buChar char="•"/>
            </a:pPr>
            <a:r>
              <a:rPr lang="en-US" sz="2400">
                <a:solidFill>
                  <a:schemeClr val="dk1"/>
                </a:solidFill>
              </a:rPr>
              <a:t>Like popularity</a:t>
            </a:r>
            <a:endParaRPr sz="2400">
              <a:solidFill>
                <a:schemeClr val="dk1"/>
              </a:solidFill>
            </a:endParaRPr>
          </a:p>
          <a:p>
            <a:pPr indent="-381000" lvl="1" marL="914400" rtl="0" algn="l">
              <a:lnSpc>
                <a:spcPct val="115000"/>
              </a:lnSpc>
              <a:spcBef>
                <a:spcPts val="0"/>
              </a:spcBef>
              <a:spcAft>
                <a:spcPts val="0"/>
              </a:spcAft>
              <a:buClr>
                <a:schemeClr val="dk1"/>
              </a:buClr>
              <a:buSzPts val="2400"/>
              <a:buChar char="•"/>
            </a:pPr>
            <a:r>
              <a:rPr lang="en-US" sz="2400">
                <a:solidFill>
                  <a:schemeClr val="dk1"/>
                </a:solidFill>
              </a:rPr>
              <a:t>Lots of ratings for the </a:t>
            </a:r>
            <a:r>
              <a:rPr i="1" lang="en-US" sz="2400">
                <a:solidFill>
                  <a:schemeClr val="dk1"/>
                </a:solidFill>
              </a:rPr>
              <a:t>head</a:t>
            </a:r>
            <a:endParaRPr i="1" sz="2400">
              <a:solidFill>
                <a:schemeClr val="dk1"/>
              </a:solidFill>
            </a:endParaRPr>
          </a:p>
          <a:p>
            <a:pPr indent="-381000" lvl="1" marL="914400" rtl="0" algn="l">
              <a:lnSpc>
                <a:spcPct val="115000"/>
              </a:lnSpc>
              <a:spcBef>
                <a:spcPts val="0"/>
              </a:spcBef>
              <a:spcAft>
                <a:spcPts val="0"/>
              </a:spcAft>
              <a:buClr>
                <a:schemeClr val="dk1"/>
              </a:buClr>
              <a:buSzPts val="2400"/>
              <a:buChar char="•"/>
            </a:pPr>
            <a:r>
              <a:rPr lang="en-US" sz="2400">
                <a:solidFill>
                  <a:schemeClr val="dk1"/>
                </a:solidFill>
              </a:rPr>
              <a:t>Few ratings for the </a:t>
            </a:r>
            <a:r>
              <a:rPr i="1" lang="en-US" sz="2400">
                <a:solidFill>
                  <a:schemeClr val="dk1"/>
                </a:solidFill>
              </a:rPr>
              <a:t>tail</a:t>
            </a:r>
            <a:endParaRPr i="1"/>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9"/>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Z-Score Scaling</a:t>
            </a:r>
            <a:endParaRPr/>
          </a:p>
        </p:txBody>
      </p:sp>
      <p:sp>
        <p:nvSpPr>
          <p:cNvPr id="458" name="Google Shape;458;p59"/>
          <p:cNvSpPr txBox="1"/>
          <p:nvPr>
            <p:ph idx="1" type="body"/>
          </p:nvPr>
        </p:nvSpPr>
        <p:spPr>
          <a:xfrm>
            <a:off x="346400" y="1322800"/>
            <a:ext cx="6986100" cy="6381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sz="2400"/>
              <a:t>Move distribution to have mean=0, variance=1</a:t>
            </a:r>
            <a:endParaRPr sz="2400"/>
          </a:p>
          <a:p>
            <a:pPr indent="0" lvl="0" marL="0" rtl="0" algn="l">
              <a:lnSpc>
                <a:spcPct val="115000"/>
              </a:lnSpc>
              <a:spcBef>
                <a:spcPts val="0"/>
              </a:spcBef>
              <a:spcAft>
                <a:spcPts val="0"/>
              </a:spcAft>
              <a:buNone/>
            </a:pPr>
            <a:r>
              <a:t/>
            </a:r>
            <a:endParaRPr sz="2400"/>
          </a:p>
        </p:txBody>
      </p:sp>
      <p:sp>
        <p:nvSpPr>
          <p:cNvPr id="459" name="Google Shape;459;p59"/>
          <p:cNvSpPr txBox="1"/>
          <p:nvPr/>
        </p:nvSpPr>
        <p:spPr>
          <a:xfrm>
            <a:off x="152400" y="1828800"/>
            <a:ext cx="3909000" cy="3000000"/>
          </a:xfrm>
          <a:prstGeom prst="rect">
            <a:avLst/>
          </a:prstGeom>
          <a:noFill/>
          <a:ln>
            <a:noFill/>
          </a:ln>
        </p:spPr>
        <p:txBody>
          <a:bodyPr anchorCtr="0" anchor="t" bIns="91425" lIns="91425" spcFirstLastPara="1" rIns="91425" wrap="square" tIns="91425">
            <a:noAutofit/>
          </a:bodyPr>
          <a:lstStyle/>
          <a:p>
            <a:pPr indent="-381000" lvl="1" marL="914400" rtl="0" algn="l">
              <a:lnSpc>
                <a:spcPct val="115000"/>
              </a:lnSpc>
              <a:spcBef>
                <a:spcPts val="0"/>
              </a:spcBef>
              <a:spcAft>
                <a:spcPts val="0"/>
              </a:spcAft>
              <a:buClr>
                <a:schemeClr val="dk1"/>
              </a:buClr>
              <a:buSzPts val="2400"/>
              <a:buChar char="•"/>
            </a:pPr>
            <a:r>
              <a:rPr lang="en-US" sz="2400">
                <a:solidFill>
                  <a:schemeClr val="dk1"/>
                </a:solidFill>
              </a:rPr>
              <a:t>Subtract the mean</a:t>
            </a:r>
            <a:endParaRPr sz="2400">
              <a:solidFill>
                <a:schemeClr val="dk1"/>
              </a:solidFill>
            </a:endParaRPr>
          </a:p>
          <a:p>
            <a:pPr indent="-381000" lvl="1" marL="914400" rtl="0" algn="l">
              <a:lnSpc>
                <a:spcPct val="115000"/>
              </a:lnSpc>
              <a:spcBef>
                <a:spcPts val="0"/>
              </a:spcBef>
              <a:spcAft>
                <a:spcPts val="0"/>
              </a:spcAft>
              <a:buClr>
                <a:schemeClr val="dk1"/>
              </a:buClr>
              <a:buSzPts val="2400"/>
              <a:buChar char="•"/>
            </a:pPr>
            <a:r>
              <a:rPr lang="en-US" sz="2400">
                <a:solidFill>
                  <a:schemeClr val="dk1"/>
                </a:solidFill>
              </a:rPr>
              <a:t>Divide by the standard deviation</a:t>
            </a:r>
            <a:endParaRPr sz="2400">
              <a:solidFill>
                <a:schemeClr val="dk1"/>
              </a:solidFill>
            </a:endParaRPr>
          </a:p>
          <a:p>
            <a:pPr indent="0" lvl="0" marL="0" rtl="0" algn="l">
              <a:lnSpc>
                <a:spcPct val="115000"/>
              </a:lnSpc>
              <a:spcBef>
                <a:spcPts val="0"/>
              </a:spcBef>
              <a:spcAft>
                <a:spcPts val="0"/>
              </a:spcAft>
              <a:buNone/>
            </a:pPr>
            <a:r>
              <a:t/>
            </a:r>
            <a:endParaRPr sz="2400">
              <a:solidFill>
                <a:schemeClr val="dk1"/>
              </a:solidFill>
            </a:endParaRPr>
          </a:p>
        </p:txBody>
      </p:sp>
      <p:pic>
        <p:nvPicPr>
          <p:cNvPr id="460" name="Google Shape;460;p59"/>
          <p:cNvPicPr preferRelativeResize="0"/>
          <p:nvPr/>
        </p:nvPicPr>
        <p:blipFill>
          <a:blip r:embed="rId3">
            <a:alphaModFix/>
          </a:blip>
          <a:stretch>
            <a:fillRect/>
          </a:stretch>
        </p:blipFill>
        <p:spPr>
          <a:xfrm>
            <a:off x="4137600" y="2773819"/>
            <a:ext cx="4930200" cy="218863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Descending in the Dark</a:t>
            </a:r>
            <a:endParaRPr/>
          </a:p>
        </p:txBody>
      </p:sp>
      <p:sp>
        <p:nvSpPr>
          <p:cNvPr id="83" name="Google Shape;83;p15"/>
          <p:cNvSpPr txBox="1"/>
          <p:nvPr>
            <p:ph idx="1" type="body"/>
          </p:nvPr>
        </p:nvSpPr>
        <p:spPr>
          <a:xfrm>
            <a:off x="215950" y="1200150"/>
            <a:ext cx="4632900" cy="33945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600"/>
              </a:spcBef>
              <a:spcAft>
                <a:spcPts val="0"/>
              </a:spcAft>
              <a:buSzPts val="2400"/>
              <a:buChar char="•"/>
            </a:pPr>
            <a:r>
              <a:rPr lang="en-US" sz="2400"/>
              <a:t>Minimizing a loss function is like descending a mountain</a:t>
            </a:r>
            <a:endParaRPr sz="2400"/>
          </a:p>
          <a:p>
            <a:pPr indent="-381000" lvl="0" marL="457200" rtl="0" algn="l">
              <a:lnSpc>
                <a:spcPct val="115000"/>
              </a:lnSpc>
              <a:spcBef>
                <a:spcPts val="1000"/>
              </a:spcBef>
              <a:spcAft>
                <a:spcPts val="0"/>
              </a:spcAft>
              <a:buSzPts val="2400"/>
              <a:buChar char="•"/>
            </a:pPr>
            <a:r>
              <a:rPr lang="en-US" sz="2400"/>
              <a:t>… in the dark</a:t>
            </a:r>
            <a:endParaRPr sz="2400"/>
          </a:p>
          <a:p>
            <a:pPr indent="-381000" lvl="0" marL="457200" rtl="0" algn="l">
              <a:lnSpc>
                <a:spcPct val="115000"/>
              </a:lnSpc>
              <a:spcBef>
                <a:spcPts val="1000"/>
              </a:spcBef>
              <a:spcAft>
                <a:spcPts val="0"/>
              </a:spcAft>
              <a:buSzPts val="2400"/>
              <a:buChar char="•"/>
            </a:pPr>
            <a:r>
              <a:rPr lang="en-US" sz="2400"/>
              <a:t>Take a step in the steepest direction</a:t>
            </a:r>
            <a:endParaRPr sz="2400"/>
          </a:p>
          <a:p>
            <a:pPr indent="-381000" lvl="0" marL="457200" rtl="0" algn="l">
              <a:lnSpc>
                <a:spcPct val="115000"/>
              </a:lnSpc>
              <a:spcBef>
                <a:spcPts val="1000"/>
              </a:spcBef>
              <a:spcAft>
                <a:spcPts val="1000"/>
              </a:spcAft>
              <a:buSzPts val="2400"/>
              <a:buChar char="•"/>
            </a:pPr>
            <a:r>
              <a:rPr lang="en-US" sz="2400"/>
              <a:t>That’s following the gradient</a:t>
            </a:r>
            <a:endParaRPr sz="2400"/>
          </a:p>
        </p:txBody>
      </p:sp>
      <p:pic>
        <p:nvPicPr>
          <p:cNvPr id="84" name="Google Shape;84;p15"/>
          <p:cNvPicPr preferRelativeResize="0"/>
          <p:nvPr/>
        </p:nvPicPr>
        <p:blipFill>
          <a:blip r:embed="rId3">
            <a:alphaModFix/>
          </a:blip>
          <a:stretch>
            <a:fillRect/>
          </a:stretch>
        </p:blipFill>
        <p:spPr>
          <a:xfrm>
            <a:off x="5077600" y="1482200"/>
            <a:ext cx="3979874" cy="33348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0"/>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Bucketing</a:t>
            </a:r>
            <a:endParaRPr/>
          </a:p>
        </p:txBody>
      </p:sp>
      <p:sp>
        <p:nvSpPr>
          <p:cNvPr id="467" name="Google Shape;467;p60"/>
          <p:cNvSpPr txBox="1"/>
          <p:nvPr>
            <p:ph idx="1" type="body"/>
          </p:nvPr>
        </p:nvSpPr>
        <p:spPr>
          <a:xfrm>
            <a:off x="346400" y="1322800"/>
            <a:ext cx="7535700" cy="6381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sz="2400"/>
              <a:t>Some distributions are more complex (multimodal)</a:t>
            </a:r>
            <a:endParaRPr sz="2400"/>
          </a:p>
          <a:p>
            <a:pPr indent="0" lvl="0" marL="0" rtl="0" algn="l">
              <a:lnSpc>
                <a:spcPct val="115000"/>
              </a:lnSpc>
              <a:spcBef>
                <a:spcPts val="0"/>
              </a:spcBef>
              <a:spcAft>
                <a:spcPts val="0"/>
              </a:spcAft>
              <a:buNone/>
            </a:pPr>
            <a:r>
              <a:t/>
            </a:r>
            <a:endParaRPr sz="2400"/>
          </a:p>
        </p:txBody>
      </p:sp>
      <p:pic>
        <p:nvPicPr>
          <p:cNvPr id="468" name="Google Shape;468;p60"/>
          <p:cNvPicPr preferRelativeResize="0"/>
          <p:nvPr/>
        </p:nvPicPr>
        <p:blipFill>
          <a:blip r:embed="rId3">
            <a:alphaModFix/>
          </a:blip>
          <a:stretch>
            <a:fillRect/>
          </a:stretch>
        </p:blipFill>
        <p:spPr>
          <a:xfrm>
            <a:off x="3615805" y="2205200"/>
            <a:ext cx="4212921" cy="2884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1"/>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Bucketing</a:t>
            </a:r>
            <a:endParaRPr/>
          </a:p>
        </p:txBody>
      </p:sp>
      <p:sp>
        <p:nvSpPr>
          <p:cNvPr id="475" name="Google Shape;475;p61"/>
          <p:cNvSpPr txBox="1"/>
          <p:nvPr>
            <p:ph idx="1" type="body"/>
          </p:nvPr>
        </p:nvSpPr>
        <p:spPr>
          <a:xfrm>
            <a:off x="346400" y="1322800"/>
            <a:ext cx="7535700" cy="6381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sz="2400"/>
              <a:t>Some distributions are more complex (multimodal)</a:t>
            </a:r>
            <a:endParaRPr sz="2400"/>
          </a:p>
          <a:p>
            <a:pPr indent="0" lvl="0" marL="0" rtl="0" algn="l">
              <a:lnSpc>
                <a:spcPct val="115000"/>
              </a:lnSpc>
              <a:spcBef>
                <a:spcPts val="0"/>
              </a:spcBef>
              <a:spcAft>
                <a:spcPts val="0"/>
              </a:spcAft>
              <a:buNone/>
            </a:pPr>
            <a:r>
              <a:t/>
            </a:r>
            <a:endParaRPr sz="2400"/>
          </a:p>
        </p:txBody>
      </p:sp>
      <p:pic>
        <p:nvPicPr>
          <p:cNvPr id="476" name="Google Shape;476;p61"/>
          <p:cNvPicPr preferRelativeResize="0"/>
          <p:nvPr/>
        </p:nvPicPr>
        <p:blipFill>
          <a:blip r:embed="rId3">
            <a:alphaModFix/>
          </a:blip>
          <a:stretch>
            <a:fillRect/>
          </a:stretch>
        </p:blipFill>
        <p:spPr>
          <a:xfrm>
            <a:off x="1946600" y="2205188"/>
            <a:ext cx="7180026" cy="28199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2"/>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Bucketing - Even Spacing</a:t>
            </a:r>
            <a:endParaRPr/>
          </a:p>
        </p:txBody>
      </p:sp>
      <p:pic>
        <p:nvPicPr>
          <p:cNvPr id="483" name="Google Shape;483;p62"/>
          <p:cNvPicPr preferRelativeResize="0"/>
          <p:nvPr/>
        </p:nvPicPr>
        <p:blipFill>
          <a:blip r:embed="rId3">
            <a:alphaModFix/>
          </a:blip>
          <a:stretch>
            <a:fillRect/>
          </a:stretch>
        </p:blipFill>
        <p:spPr>
          <a:xfrm>
            <a:off x="1743300" y="1028850"/>
            <a:ext cx="5657399" cy="39601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3"/>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Bucketing -- Quantiles</a:t>
            </a:r>
            <a:endParaRPr/>
          </a:p>
        </p:txBody>
      </p:sp>
      <p:pic>
        <p:nvPicPr>
          <p:cNvPr id="490" name="Google Shape;490;p63"/>
          <p:cNvPicPr preferRelativeResize="0"/>
          <p:nvPr/>
        </p:nvPicPr>
        <p:blipFill>
          <a:blip r:embed="rId3">
            <a:alphaModFix/>
          </a:blip>
          <a:stretch>
            <a:fillRect/>
          </a:stretch>
        </p:blipFill>
        <p:spPr>
          <a:xfrm>
            <a:off x="1721037" y="1105049"/>
            <a:ext cx="5701924" cy="39000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4"/>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Categorical Features</a:t>
            </a:r>
            <a:endParaRPr/>
          </a:p>
        </p:txBody>
      </p:sp>
      <p:sp>
        <p:nvSpPr>
          <p:cNvPr id="497" name="Google Shape;497;p64"/>
          <p:cNvSpPr txBox="1"/>
          <p:nvPr>
            <p:ph idx="1" type="body"/>
          </p:nvPr>
        </p:nvSpPr>
        <p:spPr>
          <a:xfrm>
            <a:off x="346400" y="1322800"/>
            <a:ext cx="5229000" cy="16908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400"/>
              <a:t>“All-wheel drive” [true, false]</a:t>
            </a:r>
            <a:endParaRPr sz="2400"/>
          </a:p>
          <a:p>
            <a:pPr indent="0" lvl="0" marL="0" rtl="0" algn="l">
              <a:lnSpc>
                <a:spcPct val="150000"/>
              </a:lnSpc>
              <a:spcBef>
                <a:spcPts val="0"/>
              </a:spcBef>
              <a:spcAft>
                <a:spcPts val="0"/>
              </a:spcAft>
              <a:buNone/>
            </a:pPr>
            <a:r>
              <a:t/>
            </a:r>
            <a:endParaRPr sz="2400"/>
          </a:p>
        </p:txBody>
      </p:sp>
      <p:sp>
        <p:nvSpPr>
          <p:cNvPr id="498" name="Google Shape;498;p64"/>
          <p:cNvSpPr txBox="1"/>
          <p:nvPr>
            <p:ph idx="1" type="body"/>
          </p:nvPr>
        </p:nvSpPr>
        <p:spPr>
          <a:xfrm>
            <a:off x="5410350" y="1322800"/>
            <a:ext cx="2934900" cy="17595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400">
                <a:latin typeface="Courier New"/>
                <a:ea typeface="Courier New"/>
                <a:cs typeface="Courier New"/>
                <a:sym typeface="Courier New"/>
              </a:rPr>
              <a:t>[</a:t>
            </a:r>
            <a:r>
              <a:rPr lang="en-US" sz="2400">
                <a:latin typeface="Courier New"/>
                <a:ea typeface="Courier New"/>
                <a:cs typeface="Courier New"/>
                <a:sym typeface="Courier New"/>
              </a:rPr>
              <a:t>1]</a:t>
            </a:r>
            <a:endParaRPr sz="2400">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2400">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5"/>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Categorical Features</a:t>
            </a:r>
            <a:endParaRPr/>
          </a:p>
        </p:txBody>
      </p:sp>
      <p:sp>
        <p:nvSpPr>
          <p:cNvPr id="505" name="Google Shape;505;p65"/>
          <p:cNvSpPr txBox="1"/>
          <p:nvPr>
            <p:ph idx="1" type="body"/>
          </p:nvPr>
        </p:nvSpPr>
        <p:spPr>
          <a:xfrm>
            <a:off x="346400" y="1322800"/>
            <a:ext cx="5229000" cy="16908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400"/>
              <a:t>“All-wheel drive” [true, false]</a:t>
            </a:r>
            <a:endParaRPr sz="2400"/>
          </a:p>
          <a:p>
            <a:pPr indent="0" lvl="0" marL="0" rtl="0" algn="l">
              <a:lnSpc>
                <a:spcPct val="150000"/>
              </a:lnSpc>
              <a:spcBef>
                <a:spcPts val="0"/>
              </a:spcBef>
              <a:spcAft>
                <a:spcPts val="0"/>
              </a:spcAft>
              <a:buNone/>
            </a:pPr>
            <a:r>
              <a:t/>
            </a:r>
            <a:endParaRPr sz="2400"/>
          </a:p>
        </p:txBody>
      </p:sp>
      <p:sp>
        <p:nvSpPr>
          <p:cNvPr id="506" name="Google Shape;506;p65"/>
          <p:cNvSpPr txBox="1"/>
          <p:nvPr>
            <p:ph idx="1" type="body"/>
          </p:nvPr>
        </p:nvSpPr>
        <p:spPr>
          <a:xfrm>
            <a:off x="5410350" y="1322800"/>
            <a:ext cx="2934900" cy="17595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400">
                <a:latin typeface="Courier New"/>
                <a:ea typeface="Courier New"/>
                <a:cs typeface="Courier New"/>
                <a:sym typeface="Courier New"/>
              </a:rPr>
              <a:t>[1]</a:t>
            </a:r>
            <a:endParaRPr sz="2400">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2400">
              <a:latin typeface="Courier New"/>
              <a:ea typeface="Courier New"/>
              <a:cs typeface="Courier New"/>
              <a:sym typeface="Courier New"/>
            </a:endParaRPr>
          </a:p>
        </p:txBody>
      </p:sp>
      <p:sp>
        <p:nvSpPr>
          <p:cNvPr id="507" name="Google Shape;507;p65"/>
          <p:cNvSpPr/>
          <p:nvPr/>
        </p:nvSpPr>
        <p:spPr>
          <a:xfrm>
            <a:off x="5827775" y="2078625"/>
            <a:ext cx="1609800" cy="588900"/>
          </a:xfrm>
          <a:prstGeom prst="wedgeRectCallout">
            <a:avLst>
              <a:gd fmla="val -49245" name="adj1"/>
              <a:gd fmla="val -104606"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Indicator</a:t>
            </a:r>
            <a:endParaRPr b="1"/>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6"/>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Categorical Features</a:t>
            </a:r>
            <a:endParaRPr/>
          </a:p>
        </p:txBody>
      </p:sp>
      <p:sp>
        <p:nvSpPr>
          <p:cNvPr id="514" name="Google Shape;514;p66"/>
          <p:cNvSpPr txBox="1"/>
          <p:nvPr>
            <p:ph idx="1" type="body"/>
          </p:nvPr>
        </p:nvSpPr>
        <p:spPr>
          <a:xfrm>
            <a:off x="346400" y="1322800"/>
            <a:ext cx="5229000" cy="16908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400"/>
              <a:t>“All-wheel drive” [true, false]</a:t>
            </a:r>
            <a:endParaRPr sz="2400"/>
          </a:p>
          <a:p>
            <a:pPr indent="0" lvl="0" marL="0" rtl="0" algn="l">
              <a:lnSpc>
                <a:spcPct val="150000"/>
              </a:lnSpc>
              <a:spcBef>
                <a:spcPts val="0"/>
              </a:spcBef>
              <a:spcAft>
                <a:spcPts val="0"/>
              </a:spcAft>
              <a:buNone/>
            </a:pPr>
            <a:r>
              <a:rPr lang="en-US" sz="2400"/>
              <a:t>“Color” [black, white, red]</a:t>
            </a:r>
            <a:endParaRPr sz="2400"/>
          </a:p>
          <a:p>
            <a:pPr indent="0" lvl="0" marL="0" rtl="0" algn="l">
              <a:lnSpc>
                <a:spcPct val="150000"/>
              </a:lnSpc>
              <a:spcBef>
                <a:spcPts val="0"/>
              </a:spcBef>
              <a:spcAft>
                <a:spcPts val="0"/>
              </a:spcAft>
              <a:buNone/>
            </a:pPr>
            <a:r>
              <a:rPr lang="en-US" sz="2400"/>
              <a:t>“Make” [ford, bmw, audi, honda]</a:t>
            </a:r>
            <a:endParaRPr sz="2400"/>
          </a:p>
        </p:txBody>
      </p:sp>
      <p:sp>
        <p:nvSpPr>
          <p:cNvPr id="515" name="Google Shape;515;p66"/>
          <p:cNvSpPr txBox="1"/>
          <p:nvPr>
            <p:ph idx="1" type="body"/>
          </p:nvPr>
        </p:nvSpPr>
        <p:spPr>
          <a:xfrm>
            <a:off x="5410350" y="1322800"/>
            <a:ext cx="2934900" cy="17595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400">
                <a:latin typeface="Courier New"/>
                <a:ea typeface="Courier New"/>
                <a:cs typeface="Courier New"/>
                <a:sym typeface="Courier New"/>
              </a:rPr>
              <a:t>[1]</a:t>
            </a:r>
            <a:endParaRPr sz="2400">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latin typeface="Courier New"/>
                <a:ea typeface="Courier New"/>
                <a:cs typeface="Courier New"/>
                <a:sym typeface="Courier New"/>
              </a:rPr>
              <a:t>[0,1,0]</a:t>
            </a:r>
            <a:endParaRPr sz="2400">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latin typeface="Courier New"/>
                <a:ea typeface="Courier New"/>
                <a:cs typeface="Courier New"/>
                <a:sym typeface="Courier New"/>
              </a:rPr>
              <a:t>[0,0,0,1]</a:t>
            </a:r>
            <a:endParaRPr sz="2400">
              <a:latin typeface="Courier New"/>
              <a:ea typeface="Courier New"/>
              <a:cs typeface="Courier New"/>
              <a:sym typeface="Courier New"/>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7"/>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Categorical Features</a:t>
            </a:r>
            <a:endParaRPr/>
          </a:p>
        </p:txBody>
      </p:sp>
      <p:sp>
        <p:nvSpPr>
          <p:cNvPr id="522" name="Google Shape;522;p67"/>
          <p:cNvSpPr txBox="1"/>
          <p:nvPr>
            <p:ph idx="1" type="body"/>
          </p:nvPr>
        </p:nvSpPr>
        <p:spPr>
          <a:xfrm>
            <a:off x="346400" y="1322800"/>
            <a:ext cx="5229000" cy="27900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400"/>
              <a:t>“All-wheel drive” [true, false]</a:t>
            </a:r>
            <a:endParaRPr sz="2400"/>
          </a:p>
          <a:p>
            <a:pPr indent="0" lvl="0" marL="0" rtl="0" algn="l">
              <a:lnSpc>
                <a:spcPct val="150000"/>
              </a:lnSpc>
              <a:spcBef>
                <a:spcPts val="0"/>
              </a:spcBef>
              <a:spcAft>
                <a:spcPts val="0"/>
              </a:spcAft>
              <a:buNone/>
            </a:pPr>
            <a:r>
              <a:rPr lang="en-US" sz="2400"/>
              <a:t>“Color” [black, white, red]</a:t>
            </a:r>
            <a:endParaRPr sz="2400"/>
          </a:p>
          <a:p>
            <a:pPr indent="0" lvl="0" marL="0" rtl="0" algn="l">
              <a:lnSpc>
                <a:spcPct val="150000"/>
              </a:lnSpc>
              <a:spcBef>
                <a:spcPts val="0"/>
              </a:spcBef>
              <a:spcAft>
                <a:spcPts val="0"/>
              </a:spcAft>
              <a:buNone/>
            </a:pPr>
            <a:r>
              <a:rPr lang="en-US" sz="2400"/>
              <a:t>“Make” [ford, bmw, audi, honda]</a:t>
            </a:r>
            <a:endParaRPr sz="2400"/>
          </a:p>
        </p:txBody>
      </p:sp>
      <p:sp>
        <p:nvSpPr>
          <p:cNvPr id="523" name="Google Shape;523;p67"/>
          <p:cNvSpPr txBox="1"/>
          <p:nvPr>
            <p:ph idx="1" type="body"/>
          </p:nvPr>
        </p:nvSpPr>
        <p:spPr>
          <a:xfrm>
            <a:off x="5410350" y="1322800"/>
            <a:ext cx="2934900" cy="27900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400">
                <a:latin typeface="Courier New"/>
                <a:ea typeface="Courier New"/>
                <a:cs typeface="Courier New"/>
                <a:sym typeface="Courier New"/>
              </a:rPr>
              <a:t>[1]</a:t>
            </a:r>
            <a:endParaRPr sz="2400">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latin typeface="Courier New"/>
                <a:ea typeface="Courier New"/>
                <a:cs typeface="Courier New"/>
                <a:sym typeface="Courier New"/>
              </a:rPr>
              <a:t>[0,1,0]</a:t>
            </a:r>
            <a:endParaRPr sz="2400">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latin typeface="Courier New"/>
                <a:ea typeface="Courier New"/>
                <a:cs typeface="Courier New"/>
                <a:sym typeface="Courier New"/>
              </a:rPr>
              <a:t>[0,0,0,1]</a:t>
            </a:r>
            <a:endParaRPr sz="2400">
              <a:latin typeface="Courier New"/>
              <a:ea typeface="Courier New"/>
              <a:cs typeface="Courier New"/>
              <a:sym typeface="Courier New"/>
            </a:endParaRPr>
          </a:p>
        </p:txBody>
      </p:sp>
      <p:sp>
        <p:nvSpPr>
          <p:cNvPr id="524" name="Google Shape;524;p67"/>
          <p:cNvSpPr/>
          <p:nvPr/>
        </p:nvSpPr>
        <p:spPr>
          <a:xfrm>
            <a:off x="7202500" y="1538750"/>
            <a:ext cx="1609800" cy="588900"/>
          </a:xfrm>
          <a:prstGeom prst="wedgeRectCallout">
            <a:avLst>
              <a:gd fmla="val -51829" name="adj1"/>
              <a:gd fmla="val 116684"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One-hot vector</a:t>
            </a:r>
            <a:endParaRPr b="1"/>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8"/>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Categorical Features</a:t>
            </a:r>
            <a:endParaRPr/>
          </a:p>
        </p:txBody>
      </p:sp>
      <p:sp>
        <p:nvSpPr>
          <p:cNvPr id="531" name="Google Shape;531;p68"/>
          <p:cNvSpPr txBox="1"/>
          <p:nvPr>
            <p:ph idx="1" type="body"/>
          </p:nvPr>
        </p:nvSpPr>
        <p:spPr>
          <a:xfrm>
            <a:off x="346400" y="1322800"/>
            <a:ext cx="5229000" cy="27900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400"/>
              <a:t>“All-wheel drive” [true, false]</a:t>
            </a:r>
            <a:endParaRPr sz="2400"/>
          </a:p>
          <a:p>
            <a:pPr indent="0" lvl="0" marL="0" rtl="0" algn="l">
              <a:lnSpc>
                <a:spcPct val="150000"/>
              </a:lnSpc>
              <a:spcBef>
                <a:spcPts val="0"/>
              </a:spcBef>
              <a:spcAft>
                <a:spcPts val="0"/>
              </a:spcAft>
              <a:buNone/>
            </a:pPr>
            <a:r>
              <a:rPr lang="en-US" sz="2400"/>
              <a:t>“Color” [black, white, red]</a:t>
            </a:r>
            <a:endParaRPr sz="2400"/>
          </a:p>
          <a:p>
            <a:pPr indent="0" lvl="0" marL="0" rtl="0" algn="l">
              <a:lnSpc>
                <a:spcPct val="150000"/>
              </a:lnSpc>
              <a:spcBef>
                <a:spcPts val="0"/>
              </a:spcBef>
              <a:spcAft>
                <a:spcPts val="0"/>
              </a:spcAft>
              <a:buNone/>
            </a:pPr>
            <a:r>
              <a:rPr lang="en-US" sz="2400"/>
              <a:t>“Make” [ford, bmw, audi, honda]</a:t>
            </a:r>
            <a:endParaRPr sz="2400"/>
          </a:p>
        </p:txBody>
      </p:sp>
      <p:sp>
        <p:nvSpPr>
          <p:cNvPr id="532" name="Google Shape;532;p68"/>
          <p:cNvSpPr txBox="1"/>
          <p:nvPr>
            <p:ph idx="1" type="body"/>
          </p:nvPr>
        </p:nvSpPr>
        <p:spPr>
          <a:xfrm>
            <a:off x="5410350" y="1322800"/>
            <a:ext cx="2934900" cy="27900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400">
                <a:latin typeface="Courier New"/>
                <a:ea typeface="Courier New"/>
                <a:cs typeface="Courier New"/>
                <a:sym typeface="Courier New"/>
              </a:rPr>
              <a:t>[1]</a:t>
            </a:r>
            <a:endParaRPr sz="2400">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latin typeface="Courier New"/>
                <a:ea typeface="Courier New"/>
                <a:cs typeface="Courier New"/>
                <a:sym typeface="Courier New"/>
              </a:rPr>
              <a:t>[0,1,0]</a:t>
            </a:r>
            <a:endParaRPr sz="2400">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latin typeface="Courier New"/>
                <a:ea typeface="Courier New"/>
                <a:cs typeface="Courier New"/>
                <a:sym typeface="Courier New"/>
              </a:rPr>
              <a:t>[0,0,0,1]</a:t>
            </a:r>
            <a:endParaRPr sz="2400">
              <a:latin typeface="Courier New"/>
              <a:ea typeface="Courier New"/>
              <a:cs typeface="Courier New"/>
              <a:sym typeface="Courier New"/>
            </a:endParaRPr>
          </a:p>
        </p:txBody>
      </p:sp>
      <p:sp>
        <p:nvSpPr>
          <p:cNvPr id="533" name="Google Shape;533;p68"/>
          <p:cNvSpPr txBox="1"/>
          <p:nvPr/>
        </p:nvSpPr>
        <p:spPr>
          <a:xfrm flipH="1">
            <a:off x="920975" y="3619350"/>
            <a:ext cx="3594300" cy="113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400">
                <a:solidFill>
                  <a:schemeClr val="dk1"/>
                </a:solidFill>
              </a:rPr>
              <a:t>Dense Representation</a:t>
            </a:r>
            <a:endParaRPr sz="2400">
              <a:solidFill>
                <a:schemeClr val="dk1"/>
              </a:solidFill>
            </a:endParaRPr>
          </a:p>
          <a:p>
            <a:pPr indent="0" lvl="0" marL="0" rtl="0" algn="l">
              <a:lnSpc>
                <a:spcPct val="150000"/>
              </a:lnSpc>
              <a:spcBef>
                <a:spcPts val="0"/>
              </a:spcBef>
              <a:spcAft>
                <a:spcPts val="0"/>
              </a:spcAft>
              <a:buNone/>
            </a:pPr>
            <a:r>
              <a:t/>
            </a:r>
            <a:endParaRPr sz="2400">
              <a:solidFill>
                <a:schemeClr val="dk1"/>
              </a:solidFill>
            </a:endParaRPr>
          </a:p>
        </p:txBody>
      </p:sp>
      <p:sp>
        <p:nvSpPr>
          <p:cNvPr id="534" name="Google Shape;534;p68"/>
          <p:cNvSpPr txBox="1"/>
          <p:nvPr>
            <p:ph idx="1" type="body"/>
          </p:nvPr>
        </p:nvSpPr>
        <p:spPr>
          <a:xfrm>
            <a:off x="4787300" y="3659275"/>
            <a:ext cx="3594300" cy="13785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400">
                <a:latin typeface="Courier New"/>
                <a:ea typeface="Courier New"/>
                <a:cs typeface="Courier New"/>
                <a:sym typeface="Courier New"/>
              </a:rPr>
              <a:t>[1,0,1,0,0,0,0,1]</a:t>
            </a:r>
            <a:endParaRPr sz="2400">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2400">
              <a:latin typeface="Courier New"/>
              <a:ea typeface="Courier New"/>
              <a:cs typeface="Courier New"/>
              <a:sym typeface="Courier New"/>
            </a:endParaRPr>
          </a:p>
        </p:txBody>
      </p:sp>
      <p:sp>
        <p:nvSpPr>
          <p:cNvPr id="535" name="Google Shape;535;p68"/>
          <p:cNvSpPr/>
          <p:nvPr/>
        </p:nvSpPr>
        <p:spPr>
          <a:xfrm>
            <a:off x="7202500" y="1538750"/>
            <a:ext cx="1609800" cy="588900"/>
          </a:xfrm>
          <a:prstGeom prst="wedgeRectCallout">
            <a:avLst>
              <a:gd fmla="val -51829" name="adj1"/>
              <a:gd fmla="val 116684"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One-hot vector</a:t>
            </a:r>
            <a:endParaRPr b="1"/>
          </a:p>
        </p:txBody>
      </p:sp>
      <p:sp>
        <p:nvSpPr>
          <p:cNvPr id="536" name="Google Shape;536;p68"/>
          <p:cNvSpPr/>
          <p:nvPr/>
        </p:nvSpPr>
        <p:spPr>
          <a:xfrm>
            <a:off x="7431100" y="2834150"/>
            <a:ext cx="1609800" cy="588900"/>
          </a:xfrm>
          <a:prstGeom prst="wedgeRectCallout">
            <a:avLst>
              <a:gd fmla="val -44833" name="adj1"/>
              <a:gd fmla="val 95063"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Multi-hot</a:t>
            </a:r>
            <a:r>
              <a:rPr b="1" lang="en-US"/>
              <a:t> vector</a:t>
            </a:r>
            <a:endParaRPr b="1"/>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9"/>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Categorical Features</a:t>
            </a:r>
            <a:endParaRPr/>
          </a:p>
        </p:txBody>
      </p:sp>
      <p:sp>
        <p:nvSpPr>
          <p:cNvPr id="543" name="Google Shape;543;p69"/>
          <p:cNvSpPr txBox="1"/>
          <p:nvPr>
            <p:ph idx="1" type="body"/>
          </p:nvPr>
        </p:nvSpPr>
        <p:spPr>
          <a:xfrm>
            <a:off x="346400" y="1322800"/>
            <a:ext cx="5229000" cy="27900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400"/>
              <a:t>“All-wheel drive” [true, false]</a:t>
            </a:r>
            <a:endParaRPr sz="2400"/>
          </a:p>
          <a:p>
            <a:pPr indent="0" lvl="0" marL="0" rtl="0" algn="l">
              <a:lnSpc>
                <a:spcPct val="150000"/>
              </a:lnSpc>
              <a:spcBef>
                <a:spcPts val="0"/>
              </a:spcBef>
              <a:spcAft>
                <a:spcPts val="0"/>
              </a:spcAft>
              <a:buNone/>
            </a:pPr>
            <a:r>
              <a:rPr lang="en-US" sz="2400"/>
              <a:t>“Color” [black, white, red]</a:t>
            </a:r>
            <a:endParaRPr sz="2400"/>
          </a:p>
          <a:p>
            <a:pPr indent="0" lvl="0" marL="0" rtl="0" algn="l">
              <a:lnSpc>
                <a:spcPct val="150000"/>
              </a:lnSpc>
              <a:spcBef>
                <a:spcPts val="0"/>
              </a:spcBef>
              <a:spcAft>
                <a:spcPts val="0"/>
              </a:spcAft>
              <a:buNone/>
            </a:pPr>
            <a:r>
              <a:rPr lang="en-US" sz="2400"/>
              <a:t>“Make” [ford, bmw, audi, honda]</a:t>
            </a:r>
            <a:endParaRPr sz="2400"/>
          </a:p>
        </p:txBody>
      </p:sp>
      <p:sp>
        <p:nvSpPr>
          <p:cNvPr id="544" name="Google Shape;544;p69"/>
          <p:cNvSpPr txBox="1"/>
          <p:nvPr>
            <p:ph idx="1" type="body"/>
          </p:nvPr>
        </p:nvSpPr>
        <p:spPr>
          <a:xfrm>
            <a:off x="5410350" y="1322800"/>
            <a:ext cx="2934900" cy="27900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400">
                <a:latin typeface="Courier New"/>
                <a:ea typeface="Courier New"/>
                <a:cs typeface="Courier New"/>
                <a:sym typeface="Courier New"/>
              </a:rPr>
              <a:t>[1]</a:t>
            </a:r>
            <a:endParaRPr sz="2400">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latin typeface="Courier New"/>
                <a:ea typeface="Courier New"/>
                <a:cs typeface="Courier New"/>
                <a:sym typeface="Courier New"/>
              </a:rPr>
              <a:t>[0,1,0]</a:t>
            </a:r>
            <a:endParaRPr sz="2400">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latin typeface="Courier New"/>
                <a:ea typeface="Courier New"/>
                <a:cs typeface="Courier New"/>
                <a:sym typeface="Courier New"/>
              </a:rPr>
              <a:t>[0,0,0,1]</a:t>
            </a:r>
            <a:endParaRPr sz="2400">
              <a:latin typeface="Courier New"/>
              <a:ea typeface="Courier New"/>
              <a:cs typeface="Courier New"/>
              <a:sym typeface="Courier New"/>
            </a:endParaRPr>
          </a:p>
        </p:txBody>
      </p:sp>
      <p:sp>
        <p:nvSpPr>
          <p:cNvPr id="545" name="Google Shape;545;p69"/>
          <p:cNvSpPr txBox="1"/>
          <p:nvPr/>
        </p:nvSpPr>
        <p:spPr>
          <a:xfrm flipH="1">
            <a:off x="920975" y="3619350"/>
            <a:ext cx="3594300" cy="113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400">
                <a:solidFill>
                  <a:schemeClr val="dk1"/>
                </a:solidFill>
              </a:rPr>
              <a:t>Dense Representation</a:t>
            </a:r>
            <a:endParaRPr sz="2400">
              <a:solidFill>
                <a:schemeClr val="dk1"/>
              </a:solidFill>
            </a:endParaRPr>
          </a:p>
          <a:p>
            <a:pPr indent="0" lvl="0" marL="0" rtl="0" algn="l">
              <a:lnSpc>
                <a:spcPct val="150000"/>
              </a:lnSpc>
              <a:spcBef>
                <a:spcPts val="0"/>
              </a:spcBef>
              <a:spcAft>
                <a:spcPts val="0"/>
              </a:spcAft>
              <a:buNone/>
            </a:pPr>
            <a:r>
              <a:rPr lang="en-US" sz="2400">
                <a:solidFill>
                  <a:schemeClr val="dk1"/>
                </a:solidFill>
              </a:rPr>
              <a:t>Sparse Representation</a:t>
            </a:r>
            <a:endParaRPr sz="2400">
              <a:solidFill>
                <a:schemeClr val="dk1"/>
              </a:solidFill>
            </a:endParaRPr>
          </a:p>
        </p:txBody>
      </p:sp>
      <p:sp>
        <p:nvSpPr>
          <p:cNvPr id="546" name="Google Shape;546;p69"/>
          <p:cNvSpPr txBox="1"/>
          <p:nvPr>
            <p:ph idx="1" type="body"/>
          </p:nvPr>
        </p:nvSpPr>
        <p:spPr>
          <a:xfrm>
            <a:off x="4787300" y="3659275"/>
            <a:ext cx="3594300" cy="13785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400">
                <a:latin typeface="Courier New"/>
                <a:ea typeface="Courier New"/>
                <a:cs typeface="Courier New"/>
                <a:sym typeface="Courier New"/>
              </a:rPr>
              <a:t>[1,0,1,0,0,0,0,1]</a:t>
            </a:r>
            <a:endParaRPr sz="2400">
              <a:latin typeface="Courier New"/>
              <a:ea typeface="Courier New"/>
              <a:cs typeface="Courier New"/>
              <a:sym typeface="Courier New"/>
            </a:endParaRPr>
          </a:p>
          <a:p>
            <a:pPr indent="0" lvl="0" marL="0" rtl="0" algn="l">
              <a:lnSpc>
                <a:spcPct val="150000"/>
              </a:lnSpc>
              <a:spcBef>
                <a:spcPts val="0"/>
              </a:spcBef>
              <a:spcAft>
                <a:spcPts val="0"/>
              </a:spcAft>
              <a:buNone/>
            </a:pPr>
            <a:r>
              <a:rPr lang="en-US" sz="2400">
                <a:latin typeface="Courier New"/>
                <a:ea typeface="Courier New"/>
                <a:cs typeface="Courier New"/>
                <a:sym typeface="Courier New"/>
              </a:rPr>
              <a:t>[0,2,7]</a:t>
            </a:r>
            <a:endParaRPr sz="2400">
              <a:latin typeface="Courier New"/>
              <a:ea typeface="Courier New"/>
              <a:cs typeface="Courier New"/>
              <a:sym typeface="Courier New"/>
            </a:endParaRPr>
          </a:p>
        </p:txBody>
      </p:sp>
      <p:sp>
        <p:nvSpPr>
          <p:cNvPr id="547" name="Google Shape;547;p69"/>
          <p:cNvSpPr/>
          <p:nvPr/>
        </p:nvSpPr>
        <p:spPr>
          <a:xfrm>
            <a:off x="7202500" y="1538750"/>
            <a:ext cx="1609800" cy="588900"/>
          </a:xfrm>
          <a:prstGeom prst="wedgeRectCallout">
            <a:avLst>
              <a:gd fmla="val -51829" name="adj1"/>
              <a:gd fmla="val 116684"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One-hot vector</a:t>
            </a:r>
            <a:endParaRPr b="1"/>
          </a:p>
        </p:txBody>
      </p:sp>
      <p:sp>
        <p:nvSpPr>
          <p:cNvPr id="548" name="Google Shape;548;p69"/>
          <p:cNvSpPr/>
          <p:nvPr/>
        </p:nvSpPr>
        <p:spPr>
          <a:xfrm>
            <a:off x="7431100" y="2834150"/>
            <a:ext cx="1609800" cy="588900"/>
          </a:xfrm>
          <a:prstGeom prst="wedgeRectCallout">
            <a:avLst>
              <a:gd fmla="val -44833" name="adj1"/>
              <a:gd fmla="val 95063"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Multi-hot vector</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Procedure</a:t>
            </a:r>
            <a:endParaRPr/>
          </a:p>
        </p:txBody>
      </p:sp>
      <p:sp>
        <p:nvSpPr>
          <p:cNvPr id="91" name="Google Shape;91;p16"/>
          <p:cNvSpPr txBox="1"/>
          <p:nvPr>
            <p:ph idx="1" type="body"/>
          </p:nvPr>
        </p:nvSpPr>
        <p:spPr>
          <a:xfrm>
            <a:off x="215950" y="1200150"/>
            <a:ext cx="4632900" cy="33945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600"/>
              </a:spcBef>
              <a:spcAft>
                <a:spcPts val="0"/>
              </a:spcAft>
              <a:buSzPts val="2400"/>
              <a:buChar char="•"/>
            </a:pPr>
            <a:r>
              <a:rPr lang="en-US" sz="2400"/>
              <a:t>Start with labeled data (inputs, outputs)</a:t>
            </a:r>
            <a:endParaRPr sz="2400"/>
          </a:p>
          <a:p>
            <a:pPr indent="0" lvl="0" marL="0" rtl="0" algn="l">
              <a:lnSpc>
                <a:spcPct val="115000"/>
              </a:lnSpc>
              <a:spcBef>
                <a:spcPts val="1000"/>
              </a:spcBef>
              <a:spcAft>
                <a:spcPts val="1000"/>
              </a:spcAft>
              <a:buNone/>
            </a:pPr>
            <a:r>
              <a:t/>
            </a:r>
            <a:endParaRPr sz="2400"/>
          </a:p>
        </p:txBody>
      </p:sp>
      <p:pic>
        <p:nvPicPr>
          <p:cNvPr id="92" name="Google Shape;92;p16"/>
          <p:cNvPicPr preferRelativeResize="0"/>
          <p:nvPr/>
        </p:nvPicPr>
        <p:blipFill>
          <a:blip r:embed="rId3">
            <a:alphaModFix/>
          </a:blip>
          <a:stretch>
            <a:fillRect/>
          </a:stretch>
        </p:blipFill>
        <p:spPr>
          <a:xfrm>
            <a:off x="5800288" y="1624350"/>
            <a:ext cx="3267512" cy="22443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0"/>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Vector</a:t>
            </a:r>
            <a:endParaRPr/>
          </a:p>
        </p:txBody>
      </p:sp>
      <p:sp>
        <p:nvSpPr>
          <p:cNvPr id="555" name="Google Shape;555;p70"/>
          <p:cNvSpPr txBox="1"/>
          <p:nvPr/>
        </p:nvSpPr>
        <p:spPr>
          <a:xfrm flipH="1">
            <a:off x="390925" y="1273350"/>
            <a:ext cx="3594300" cy="466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400">
                <a:solidFill>
                  <a:schemeClr val="dk1"/>
                </a:solidFill>
              </a:rPr>
              <a:t>Dense Representation</a:t>
            </a:r>
            <a:endParaRPr sz="2400">
              <a:solidFill>
                <a:schemeClr val="dk1"/>
              </a:solidFill>
            </a:endParaRPr>
          </a:p>
        </p:txBody>
      </p:sp>
      <p:sp>
        <p:nvSpPr>
          <p:cNvPr id="556" name="Google Shape;556;p70"/>
          <p:cNvSpPr txBox="1"/>
          <p:nvPr>
            <p:ph idx="1" type="body"/>
          </p:nvPr>
        </p:nvSpPr>
        <p:spPr>
          <a:xfrm>
            <a:off x="3723850" y="1289725"/>
            <a:ext cx="3746100" cy="5655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400">
                <a:latin typeface="Courier New"/>
                <a:ea typeface="Courier New"/>
                <a:cs typeface="Courier New"/>
                <a:sym typeface="Courier New"/>
              </a:rPr>
              <a:t>[1,1,0,1,0,0,0,0,1]</a:t>
            </a:r>
            <a:endParaRPr sz="2400">
              <a:latin typeface="Courier New"/>
              <a:ea typeface="Courier New"/>
              <a:cs typeface="Courier New"/>
              <a:sym typeface="Courier New"/>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1"/>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Vector</a:t>
            </a:r>
            <a:endParaRPr/>
          </a:p>
        </p:txBody>
      </p:sp>
      <p:sp>
        <p:nvSpPr>
          <p:cNvPr id="563" name="Google Shape;563;p71"/>
          <p:cNvSpPr txBox="1"/>
          <p:nvPr/>
        </p:nvSpPr>
        <p:spPr>
          <a:xfrm flipH="1">
            <a:off x="390925" y="1273350"/>
            <a:ext cx="3594300" cy="466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400">
                <a:solidFill>
                  <a:schemeClr val="dk1"/>
                </a:solidFill>
              </a:rPr>
              <a:t>Dense Representation</a:t>
            </a:r>
            <a:endParaRPr sz="2400">
              <a:solidFill>
                <a:schemeClr val="dk1"/>
              </a:solidFill>
            </a:endParaRPr>
          </a:p>
        </p:txBody>
      </p:sp>
      <p:sp>
        <p:nvSpPr>
          <p:cNvPr id="564" name="Google Shape;564;p71"/>
          <p:cNvSpPr txBox="1"/>
          <p:nvPr>
            <p:ph idx="1" type="body"/>
          </p:nvPr>
        </p:nvSpPr>
        <p:spPr>
          <a:xfrm>
            <a:off x="3723850" y="1289725"/>
            <a:ext cx="3746100" cy="5655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400">
                <a:latin typeface="Courier New"/>
                <a:ea typeface="Courier New"/>
                <a:cs typeface="Courier New"/>
                <a:sym typeface="Courier New"/>
              </a:rPr>
              <a:t>[1,1,0,1,0,0,0,0,1]</a:t>
            </a:r>
            <a:endParaRPr sz="2400">
              <a:latin typeface="Courier New"/>
              <a:ea typeface="Courier New"/>
              <a:cs typeface="Courier New"/>
              <a:sym typeface="Courier New"/>
            </a:endParaRPr>
          </a:p>
        </p:txBody>
      </p:sp>
      <p:sp>
        <p:nvSpPr>
          <p:cNvPr id="565" name="Google Shape;565;p71"/>
          <p:cNvSpPr txBox="1"/>
          <p:nvPr/>
        </p:nvSpPr>
        <p:spPr>
          <a:xfrm flipH="1">
            <a:off x="7605350" y="1186975"/>
            <a:ext cx="1084500" cy="3102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solidFill>
                  <a:schemeClr val="dk1"/>
                </a:solidFill>
                <a:latin typeface="Courier New"/>
                <a:ea typeface="Courier New"/>
                <a:cs typeface="Courier New"/>
                <a:sym typeface="Courier New"/>
              </a:rPr>
              <a:t>Vocab</a:t>
            </a:r>
            <a:endParaRPr b="1" sz="1600">
              <a:solidFill>
                <a:schemeClr val="dk1"/>
              </a:solidFill>
              <a:latin typeface="Courier New"/>
              <a:ea typeface="Courier New"/>
              <a:cs typeface="Courier New"/>
              <a:sym typeface="Courier New"/>
            </a:endParaRPr>
          </a:p>
          <a:p>
            <a:pPr indent="0" lvl="0" marL="0" rtl="0" algn="l">
              <a:lnSpc>
                <a:spcPct val="115000"/>
              </a:lnSpc>
              <a:spcBef>
                <a:spcPts val="1000"/>
              </a:spcBef>
              <a:spcAft>
                <a:spcPts val="0"/>
              </a:spcAft>
              <a:buNone/>
            </a:pPr>
            <a:r>
              <a:rPr lang="en-US" sz="1600">
                <a:solidFill>
                  <a:schemeClr val="dk1"/>
                </a:solidFill>
                <a:latin typeface="Courier New"/>
                <a:ea typeface="Courier New"/>
                <a:cs typeface="Courier New"/>
                <a:sym typeface="Courier New"/>
              </a:rPr>
              <a:t>0 BIAS</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1 AWD</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2 Black</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3 White</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4 Red</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5 Ford</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6 BMW</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7 Audi</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8 Honda</a:t>
            </a:r>
            <a:endParaRPr sz="1600">
              <a:solidFill>
                <a:schemeClr val="dk1"/>
              </a:solidFill>
              <a:latin typeface="Courier New"/>
              <a:ea typeface="Courier New"/>
              <a:cs typeface="Courier New"/>
              <a:sym typeface="Courier New"/>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2"/>
          <p:cNvSpPr txBox="1"/>
          <p:nvPr>
            <p:ph idx="1" type="body"/>
          </p:nvPr>
        </p:nvSpPr>
        <p:spPr>
          <a:xfrm>
            <a:off x="194000" y="2313400"/>
            <a:ext cx="6951900" cy="2558100"/>
          </a:xfrm>
          <a:prstGeom prst="rect">
            <a:avLst/>
          </a:prstGeom>
        </p:spPr>
        <p:txBody>
          <a:bodyPr anchorCtr="0" anchor="t" bIns="45700" lIns="91425" spcFirstLastPara="1" rIns="91425" wrap="square" tIns="45700">
            <a:noAutofit/>
          </a:bodyPr>
          <a:lstStyle/>
          <a:p>
            <a:pPr indent="-381000" lvl="0" marL="457200" rtl="0" algn="l">
              <a:lnSpc>
                <a:spcPct val="200000"/>
              </a:lnSpc>
              <a:spcBef>
                <a:spcPts val="0"/>
              </a:spcBef>
              <a:spcAft>
                <a:spcPts val="0"/>
              </a:spcAft>
              <a:buSzPts val="2400"/>
              <a:buChar char="•"/>
            </a:pPr>
            <a:r>
              <a:rPr lang="en-US" sz="2400"/>
              <a:t>How many parameters for linear regression?</a:t>
            </a:r>
            <a:endParaRPr sz="2400"/>
          </a:p>
          <a:p>
            <a:pPr indent="0" lvl="0" marL="457200" rtl="0" algn="l">
              <a:lnSpc>
                <a:spcPct val="200000"/>
              </a:lnSpc>
              <a:spcBef>
                <a:spcPts val="1000"/>
              </a:spcBef>
              <a:spcAft>
                <a:spcPts val="1000"/>
              </a:spcAft>
              <a:buNone/>
            </a:pPr>
            <a:r>
              <a:t/>
            </a:r>
            <a:endParaRPr sz="2400"/>
          </a:p>
        </p:txBody>
      </p:sp>
      <p:sp>
        <p:nvSpPr>
          <p:cNvPr id="572" name="Google Shape;572;p72"/>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Vector</a:t>
            </a:r>
            <a:endParaRPr/>
          </a:p>
        </p:txBody>
      </p:sp>
      <p:sp>
        <p:nvSpPr>
          <p:cNvPr id="573" name="Google Shape;573;p72"/>
          <p:cNvSpPr txBox="1"/>
          <p:nvPr/>
        </p:nvSpPr>
        <p:spPr>
          <a:xfrm flipH="1">
            <a:off x="390925" y="1273350"/>
            <a:ext cx="3594300" cy="466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400">
                <a:solidFill>
                  <a:schemeClr val="dk1"/>
                </a:solidFill>
              </a:rPr>
              <a:t>Dense Representation</a:t>
            </a:r>
            <a:endParaRPr sz="2400">
              <a:solidFill>
                <a:schemeClr val="dk1"/>
              </a:solidFill>
            </a:endParaRPr>
          </a:p>
        </p:txBody>
      </p:sp>
      <p:sp>
        <p:nvSpPr>
          <p:cNvPr id="574" name="Google Shape;574;p72"/>
          <p:cNvSpPr txBox="1"/>
          <p:nvPr>
            <p:ph idx="1" type="body"/>
          </p:nvPr>
        </p:nvSpPr>
        <p:spPr>
          <a:xfrm>
            <a:off x="3723850" y="1289725"/>
            <a:ext cx="3746100" cy="5655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400">
                <a:latin typeface="Courier New"/>
                <a:ea typeface="Courier New"/>
                <a:cs typeface="Courier New"/>
                <a:sym typeface="Courier New"/>
              </a:rPr>
              <a:t>[1,1,0,1,0,0,0,0,1]</a:t>
            </a:r>
            <a:endParaRPr sz="2400">
              <a:latin typeface="Courier New"/>
              <a:ea typeface="Courier New"/>
              <a:cs typeface="Courier New"/>
              <a:sym typeface="Courier New"/>
            </a:endParaRPr>
          </a:p>
        </p:txBody>
      </p:sp>
      <p:sp>
        <p:nvSpPr>
          <p:cNvPr id="575" name="Google Shape;575;p72"/>
          <p:cNvSpPr txBox="1"/>
          <p:nvPr/>
        </p:nvSpPr>
        <p:spPr>
          <a:xfrm flipH="1">
            <a:off x="7605350" y="1186975"/>
            <a:ext cx="1084500" cy="3102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solidFill>
                  <a:schemeClr val="dk1"/>
                </a:solidFill>
                <a:latin typeface="Courier New"/>
                <a:ea typeface="Courier New"/>
                <a:cs typeface="Courier New"/>
                <a:sym typeface="Courier New"/>
              </a:rPr>
              <a:t>Vocab</a:t>
            </a:r>
            <a:endParaRPr b="1" sz="1600">
              <a:solidFill>
                <a:schemeClr val="dk1"/>
              </a:solidFill>
              <a:latin typeface="Courier New"/>
              <a:ea typeface="Courier New"/>
              <a:cs typeface="Courier New"/>
              <a:sym typeface="Courier New"/>
            </a:endParaRPr>
          </a:p>
          <a:p>
            <a:pPr indent="0" lvl="0" marL="0" rtl="0" algn="l">
              <a:lnSpc>
                <a:spcPct val="115000"/>
              </a:lnSpc>
              <a:spcBef>
                <a:spcPts val="1000"/>
              </a:spcBef>
              <a:spcAft>
                <a:spcPts val="0"/>
              </a:spcAft>
              <a:buNone/>
            </a:pPr>
            <a:r>
              <a:rPr lang="en-US" sz="1600">
                <a:solidFill>
                  <a:schemeClr val="dk1"/>
                </a:solidFill>
                <a:latin typeface="Courier New"/>
                <a:ea typeface="Courier New"/>
                <a:cs typeface="Courier New"/>
                <a:sym typeface="Courier New"/>
              </a:rPr>
              <a:t>0 BIAS</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1 AWD</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2 Black</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3 White</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4 Red</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5 Ford</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6 BMW</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7 Audi</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8 Honda</a:t>
            </a:r>
            <a:endParaRPr sz="1600">
              <a:solidFill>
                <a:schemeClr val="dk1"/>
              </a:solidFill>
              <a:latin typeface="Courier New"/>
              <a:ea typeface="Courier New"/>
              <a:cs typeface="Courier New"/>
              <a:sym typeface="Courier New"/>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3"/>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Vector</a:t>
            </a:r>
            <a:endParaRPr/>
          </a:p>
        </p:txBody>
      </p:sp>
      <p:sp>
        <p:nvSpPr>
          <p:cNvPr id="582" name="Google Shape;582;p73"/>
          <p:cNvSpPr txBox="1"/>
          <p:nvPr/>
        </p:nvSpPr>
        <p:spPr>
          <a:xfrm flipH="1">
            <a:off x="390925" y="1273350"/>
            <a:ext cx="3594300" cy="466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400">
                <a:solidFill>
                  <a:schemeClr val="dk1"/>
                </a:solidFill>
              </a:rPr>
              <a:t>Dense Representation</a:t>
            </a:r>
            <a:endParaRPr sz="2400">
              <a:solidFill>
                <a:schemeClr val="dk1"/>
              </a:solidFill>
            </a:endParaRPr>
          </a:p>
        </p:txBody>
      </p:sp>
      <p:sp>
        <p:nvSpPr>
          <p:cNvPr id="583" name="Google Shape;583;p73"/>
          <p:cNvSpPr txBox="1"/>
          <p:nvPr>
            <p:ph idx="1" type="body"/>
          </p:nvPr>
        </p:nvSpPr>
        <p:spPr>
          <a:xfrm>
            <a:off x="194000" y="2313400"/>
            <a:ext cx="6951900" cy="2558100"/>
          </a:xfrm>
          <a:prstGeom prst="rect">
            <a:avLst/>
          </a:prstGeom>
        </p:spPr>
        <p:txBody>
          <a:bodyPr anchorCtr="0" anchor="t" bIns="45700" lIns="91425" spcFirstLastPara="1" rIns="91425" wrap="square" tIns="45700">
            <a:noAutofit/>
          </a:bodyPr>
          <a:lstStyle/>
          <a:p>
            <a:pPr indent="-381000" lvl="0" marL="457200" rtl="0" algn="l">
              <a:lnSpc>
                <a:spcPct val="200000"/>
              </a:lnSpc>
              <a:spcBef>
                <a:spcPts val="0"/>
              </a:spcBef>
              <a:spcAft>
                <a:spcPts val="0"/>
              </a:spcAft>
              <a:buSzPts val="2400"/>
              <a:buChar char="•"/>
            </a:pPr>
            <a:r>
              <a:rPr lang="en-US" sz="2400"/>
              <a:t>How many parameters for linear regression?</a:t>
            </a:r>
            <a:endParaRPr sz="2400"/>
          </a:p>
          <a:p>
            <a:pPr indent="-381000" lvl="0" marL="457200" rtl="0" algn="l">
              <a:lnSpc>
                <a:spcPct val="200000"/>
              </a:lnSpc>
              <a:spcBef>
                <a:spcPts val="1000"/>
              </a:spcBef>
              <a:spcAft>
                <a:spcPts val="0"/>
              </a:spcAft>
              <a:buSzPts val="2400"/>
              <a:buChar char="•"/>
            </a:pPr>
            <a:r>
              <a:rPr lang="en-US" sz="2400"/>
              <a:t>What does it mean if w1 = 0?</a:t>
            </a:r>
            <a:endParaRPr sz="2400"/>
          </a:p>
          <a:p>
            <a:pPr indent="0" lvl="0" marL="457200" rtl="0" algn="l">
              <a:lnSpc>
                <a:spcPct val="200000"/>
              </a:lnSpc>
              <a:spcBef>
                <a:spcPts val="1000"/>
              </a:spcBef>
              <a:spcAft>
                <a:spcPts val="1000"/>
              </a:spcAft>
              <a:buNone/>
            </a:pPr>
            <a:r>
              <a:t/>
            </a:r>
            <a:endParaRPr sz="2400"/>
          </a:p>
        </p:txBody>
      </p:sp>
      <p:sp>
        <p:nvSpPr>
          <p:cNvPr id="584" name="Google Shape;584;p73"/>
          <p:cNvSpPr txBox="1"/>
          <p:nvPr>
            <p:ph idx="1" type="body"/>
          </p:nvPr>
        </p:nvSpPr>
        <p:spPr>
          <a:xfrm>
            <a:off x="3723850" y="1289725"/>
            <a:ext cx="3746100" cy="5655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400">
                <a:latin typeface="Courier New"/>
                <a:ea typeface="Courier New"/>
                <a:cs typeface="Courier New"/>
                <a:sym typeface="Courier New"/>
              </a:rPr>
              <a:t>[1,1,0,1,0,0,0,0,1]</a:t>
            </a:r>
            <a:endParaRPr sz="2400">
              <a:latin typeface="Courier New"/>
              <a:ea typeface="Courier New"/>
              <a:cs typeface="Courier New"/>
              <a:sym typeface="Courier New"/>
            </a:endParaRPr>
          </a:p>
        </p:txBody>
      </p:sp>
      <p:sp>
        <p:nvSpPr>
          <p:cNvPr id="585" name="Google Shape;585;p73"/>
          <p:cNvSpPr txBox="1"/>
          <p:nvPr/>
        </p:nvSpPr>
        <p:spPr>
          <a:xfrm flipH="1">
            <a:off x="7605350" y="1186975"/>
            <a:ext cx="1084500" cy="3102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solidFill>
                  <a:schemeClr val="dk1"/>
                </a:solidFill>
                <a:latin typeface="Courier New"/>
                <a:ea typeface="Courier New"/>
                <a:cs typeface="Courier New"/>
                <a:sym typeface="Courier New"/>
              </a:rPr>
              <a:t>Vocab</a:t>
            </a:r>
            <a:endParaRPr b="1" sz="1600">
              <a:solidFill>
                <a:schemeClr val="dk1"/>
              </a:solidFill>
              <a:latin typeface="Courier New"/>
              <a:ea typeface="Courier New"/>
              <a:cs typeface="Courier New"/>
              <a:sym typeface="Courier New"/>
            </a:endParaRPr>
          </a:p>
          <a:p>
            <a:pPr indent="0" lvl="0" marL="0" rtl="0" algn="l">
              <a:lnSpc>
                <a:spcPct val="115000"/>
              </a:lnSpc>
              <a:spcBef>
                <a:spcPts val="1000"/>
              </a:spcBef>
              <a:spcAft>
                <a:spcPts val="0"/>
              </a:spcAft>
              <a:buNone/>
            </a:pPr>
            <a:r>
              <a:rPr lang="en-US" sz="1600">
                <a:solidFill>
                  <a:schemeClr val="dk1"/>
                </a:solidFill>
                <a:latin typeface="Courier New"/>
                <a:ea typeface="Courier New"/>
                <a:cs typeface="Courier New"/>
                <a:sym typeface="Courier New"/>
              </a:rPr>
              <a:t>0 BIAS</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1 AWD</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2 Black</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3 White</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4 Red</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5 Ford</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6 BMW</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7 Audi</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8 Honda</a:t>
            </a:r>
            <a:endParaRPr sz="1600">
              <a:solidFill>
                <a:schemeClr val="dk1"/>
              </a:solidFill>
              <a:latin typeface="Courier New"/>
              <a:ea typeface="Courier New"/>
              <a:cs typeface="Courier New"/>
              <a:sym typeface="Courier New"/>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4"/>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Vector</a:t>
            </a:r>
            <a:endParaRPr/>
          </a:p>
        </p:txBody>
      </p:sp>
      <p:sp>
        <p:nvSpPr>
          <p:cNvPr id="592" name="Google Shape;592;p74"/>
          <p:cNvSpPr txBox="1"/>
          <p:nvPr/>
        </p:nvSpPr>
        <p:spPr>
          <a:xfrm flipH="1">
            <a:off x="390925" y="1273350"/>
            <a:ext cx="3594300" cy="466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400">
                <a:solidFill>
                  <a:schemeClr val="dk1"/>
                </a:solidFill>
              </a:rPr>
              <a:t>Dense Representation</a:t>
            </a:r>
            <a:endParaRPr sz="2400">
              <a:solidFill>
                <a:schemeClr val="dk1"/>
              </a:solidFill>
            </a:endParaRPr>
          </a:p>
        </p:txBody>
      </p:sp>
      <p:sp>
        <p:nvSpPr>
          <p:cNvPr id="593" name="Google Shape;593;p74"/>
          <p:cNvSpPr txBox="1"/>
          <p:nvPr>
            <p:ph idx="1" type="body"/>
          </p:nvPr>
        </p:nvSpPr>
        <p:spPr>
          <a:xfrm>
            <a:off x="3723850" y="1289725"/>
            <a:ext cx="3746100" cy="5655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2400">
                <a:latin typeface="Courier New"/>
                <a:ea typeface="Courier New"/>
                <a:cs typeface="Courier New"/>
                <a:sym typeface="Courier New"/>
              </a:rPr>
              <a:t>[1,1,0,1,0,0,0,0,1]</a:t>
            </a:r>
            <a:endParaRPr sz="2400">
              <a:latin typeface="Courier New"/>
              <a:ea typeface="Courier New"/>
              <a:cs typeface="Courier New"/>
              <a:sym typeface="Courier New"/>
            </a:endParaRPr>
          </a:p>
        </p:txBody>
      </p:sp>
      <p:sp>
        <p:nvSpPr>
          <p:cNvPr id="594" name="Google Shape;594;p74"/>
          <p:cNvSpPr txBox="1"/>
          <p:nvPr>
            <p:ph idx="1" type="body"/>
          </p:nvPr>
        </p:nvSpPr>
        <p:spPr>
          <a:xfrm>
            <a:off x="194000" y="2313400"/>
            <a:ext cx="6951900" cy="2558100"/>
          </a:xfrm>
          <a:prstGeom prst="rect">
            <a:avLst/>
          </a:prstGeom>
        </p:spPr>
        <p:txBody>
          <a:bodyPr anchorCtr="0" anchor="t" bIns="45700" lIns="91425" spcFirstLastPara="1" rIns="91425" wrap="square" tIns="45700">
            <a:noAutofit/>
          </a:bodyPr>
          <a:lstStyle/>
          <a:p>
            <a:pPr indent="-381000" lvl="0" marL="457200" rtl="0" algn="l">
              <a:lnSpc>
                <a:spcPct val="200000"/>
              </a:lnSpc>
              <a:spcBef>
                <a:spcPts val="0"/>
              </a:spcBef>
              <a:spcAft>
                <a:spcPts val="0"/>
              </a:spcAft>
              <a:buSzPts val="2400"/>
              <a:buChar char="•"/>
            </a:pPr>
            <a:r>
              <a:rPr lang="en-US" sz="2400"/>
              <a:t>How many parameters for linear regression?</a:t>
            </a:r>
            <a:endParaRPr sz="2400"/>
          </a:p>
          <a:p>
            <a:pPr indent="-381000" lvl="0" marL="457200" rtl="0" algn="l">
              <a:lnSpc>
                <a:spcPct val="200000"/>
              </a:lnSpc>
              <a:spcBef>
                <a:spcPts val="1000"/>
              </a:spcBef>
              <a:spcAft>
                <a:spcPts val="0"/>
              </a:spcAft>
              <a:buSzPts val="2400"/>
              <a:buChar char="•"/>
            </a:pPr>
            <a:r>
              <a:rPr lang="en-US" sz="2400"/>
              <a:t>What does it mean if w1 = 0?</a:t>
            </a:r>
            <a:endParaRPr sz="2400"/>
          </a:p>
          <a:p>
            <a:pPr indent="-381000" lvl="0" marL="457200" rtl="0" algn="l">
              <a:lnSpc>
                <a:spcPct val="200000"/>
              </a:lnSpc>
              <a:spcBef>
                <a:spcPts val="1000"/>
              </a:spcBef>
              <a:spcAft>
                <a:spcPts val="1000"/>
              </a:spcAft>
              <a:buSzPts val="2400"/>
              <a:buChar char="•"/>
            </a:pPr>
            <a:r>
              <a:rPr lang="en-US" sz="2400"/>
              <a:t>What does it mean if w2 &gt; w3?</a:t>
            </a:r>
            <a:endParaRPr sz="2400"/>
          </a:p>
        </p:txBody>
      </p:sp>
      <p:sp>
        <p:nvSpPr>
          <p:cNvPr id="595" name="Google Shape;595;p74"/>
          <p:cNvSpPr txBox="1"/>
          <p:nvPr/>
        </p:nvSpPr>
        <p:spPr>
          <a:xfrm flipH="1">
            <a:off x="7605350" y="1186975"/>
            <a:ext cx="1084500" cy="3102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solidFill>
                  <a:schemeClr val="dk1"/>
                </a:solidFill>
                <a:latin typeface="Courier New"/>
                <a:ea typeface="Courier New"/>
                <a:cs typeface="Courier New"/>
                <a:sym typeface="Courier New"/>
              </a:rPr>
              <a:t>Vocab</a:t>
            </a:r>
            <a:endParaRPr b="1" sz="1600">
              <a:solidFill>
                <a:schemeClr val="dk1"/>
              </a:solidFill>
              <a:latin typeface="Courier New"/>
              <a:ea typeface="Courier New"/>
              <a:cs typeface="Courier New"/>
              <a:sym typeface="Courier New"/>
            </a:endParaRPr>
          </a:p>
          <a:p>
            <a:pPr indent="0" lvl="0" marL="0" rtl="0" algn="l">
              <a:lnSpc>
                <a:spcPct val="115000"/>
              </a:lnSpc>
              <a:spcBef>
                <a:spcPts val="1000"/>
              </a:spcBef>
              <a:spcAft>
                <a:spcPts val="0"/>
              </a:spcAft>
              <a:buNone/>
            </a:pPr>
            <a:r>
              <a:rPr lang="en-US" sz="1600">
                <a:solidFill>
                  <a:schemeClr val="dk1"/>
                </a:solidFill>
                <a:latin typeface="Courier New"/>
                <a:ea typeface="Courier New"/>
                <a:cs typeface="Courier New"/>
                <a:sym typeface="Courier New"/>
              </a:rPr>
              <a:t>0 BIAS</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1</a:t>
            </a:r>
            <a:r>
              <a:rPr lang="en-US" sz="1600">
                <a:solidFill>
                  <a:schemeClr val="dk1"/>
                </a:solidFill>
                <a:latin typeface="Courier New"/>
                <a:ea typeface="Courier New"/>
                <a:cs typeface="Courier New"/>
                <a:sym typeface="Courier New"/>
              </a:rPr>
              <a:t> AWD</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2 Black</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3 White</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4 Red</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5 Ford</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6 BMW</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7 Audi</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US" sz="1600">
                <a:solidFill>
                  <a:schemeClr val="dk1"/>
                </a:solidFill>
                <a:latin typeface="Courier New"/>
                <a:ea typeface="Courier New"/>
                <a:cs typeface="Courier New"/>
                <a:sym typeface="Courier New"/>
              </a:rPr>
              <a:t>8 Honda</a:t>
            </a:r>
            <a:endParaRPr sz="1600">
              <a:solidFill>
                <a:schemeClr val="dk1"/>
              </a:solidFill>
              <a:latin typeface="Courier New"/>
              <a:ea typeface="Courier New"/>
              <a:cs typeface="Courier New"/>
              <a:sym typeface="Courier New"/>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5"/>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Feature Engineering I</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6"/>
          <p:cNvSpPr txBox="1"/>
          <p:nvPr>
            <p:ph type="ctrTitle"/>
          </p:nvPr>
        </p:nvSpPr>
        <p:spPr>
          <a:xfrm>
            <a:off x="685800" y="857250"/>
            <a:ext cx="7772400" cy="1189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Arial"/>
              <a:buNone/>
            </a:pPr>
            <a:r>
              <a:rPr lang="en-US"/>
              <a:t>Feature Engineering II</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7"/>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Scaling</a:t>
            </a:r>
            <a:endParaRPr/>
          </a:p>
        </p:txBody>
      </p:sp>
      <p:sp>
        <p:nvSpPr>
          <p:cNvPr id="612" name="Google Shape;612;p77"/>
          <p:cNvSpPr txBox="1"/>
          <p:nvPr>
            <p:ph idx="1" type="body"/>
          </p:nvPr>
        </p:nvSpPr>
        <p:spPr>
          <a:xfrm>
            <a:off x="346400" y="1322800"/>
            <a:ext cx="6799500" cy="3104100"/>
          </a:xfrm>
          <a:prstGeom prst="rect">
            <a:avLst/>
          </a:prstGeom>
        </p:spPr>
        <p:txBody>
          <a:bodyPr anchorCtr="0" anchor="t" bIns="45700" lIns="91425" spcFirstLastPara="1" rIns="91425" wrap="square" tIns="45700">
            <a:noAutofit/>
          </a:bodyPr>
          <a:lstStyle/>
          <a:p>
            <a:pPr indent="-381000" lvl="0" marL="457200" rtl="0" algn="l">
              <a:lnSpc>
                <a:spcPct val="200000"/>
              </a:lnSpc>
              <a:spcBef>
                <a:spcPts val="0"/>
              </a:spcBef>
              <a:spcAft>
                <a:spcPts val="0"/>
              </a:spcAft>
              <a:buSzPts val="2400"/>
              <a:buChar char="•"/>
            </a:pPr>
            <a:r>
              <a:rPr lang="en-US" sz="2400"/>
              <a:t>Suppose each feature has a different scale</a:t>
            </a:r>
            <a:endParaRPr sz="2400"/>
          </a:p>
          <a:p>
            <a:pPr indent="0" lvl="0" marL="457200" rtl="0" algn="l">
              <a:lnSpc>
                <a:spcPct val="200000"/>
              </a:lnSpc>
              <a:spcBef>
                <a:spcPts val="0"/>
              </a:spcBef>
              <a:spcAft>
                <a:spcPts val="0"/>
              </a:spcAft>
              <a:buNone/>
            </a:pPr>
            <a:r>
              <a:t/>
            </a:r>
            <a:endParaRPr sz="2400"/>
          </a:p>
        </p:txBody>
      </p:sp>
      <p:pic>
        <p:nvPicPr>
          <p:cNvPr id="613" name="Google Shape;613;p77"/>
          <p:cNvPicPr preferRelativeResize="0"/>
          <p:nvPr/>
        </p:nvPicPr>
        <p:blipFill>
          <a:blip r:embed="rId3">
            <a:alphaModFix/>
          </a:blip>
          <a:stretch>
            <a:fillRect/>
          </a:stretch>
        </p:blipFill>
        <p:spPr>
          <a:xfrm>
            <a:off x="4232943" y="3032328"/>
            <a:ext cx="4795600" cy="19328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8"/>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Scaling</a:t>
            </a:r>
            <a:endParaRPr/>
          </a:p>
        </p:txBody>
      </p:sp>
      <p:sp>
        <p:nvSpPr>
          <p:cNvPr id="620" name="Google Shape;620;p78"/>
          <p:cNvSpPr txBox="1"/>
          <p:nvPr>
            <p:ph idx="1" type="body"/>
          </p:nvPr>
        </p:nvSpPr>
        <p:spPr>
          <a:xfrm>
            <a:off x="346400" y="1322800"/>
            <a:ext cx="6799500" cy="3104100"/>
          </a:xfrm>
          <a:prstGeom prst="rect">
            <a:avLst/>
          </a:prstGeom>
        </p:spPr>
        <p:txBody>
          <a:bodyPr anchorCtr="0" anchor="t" bIns="45700" lIns="91425" spcFirstLastPara="1" rIns="91425" wrap="square" tIns="45700">
            <a:noAutofit/>
          </a:bodyPr>
          <a:lstStyle/>
          <a:p>
            <a:pPr indent="-381000" lvl="0" marL="457200" rtl="0" algn="l">
              <a:lnSpc>
                <a:spcPct val="200000"/>
              </a:lnSpc>
              <a:spcBef>
                <a:spcPts val="0"/>
              </a:spcBef>
              <a:spcAft>
                <a:spcPts val="0"/>
              </a:spcAft>
              <a:buSzPts val="2400"/>
              <a:buChar char="•"/>
            </a:pPr>
            <a:r>
              <a:rPr lang="en-US" sz="2400"/>
              <a:t>Suppose each feature has a different scale</a:t>
            </a:r>
            <a:endParaRPr sz="2400"/>
          </a:p>
          <a:p>
            <a:pPr indent="-381000" lvl="0" marL="457200" rtl="0" algn="l">
              <a:lnSpc>
                <a:spcPct val="200000"/>
              </a:lnSpc>
              <a:spcBef>
                <a:spcPts val="0"/>
              </a:spcBef>
              <a:spcAft>
                <a:spcPts val="0"/>
              </a:spcAft>
              <a:buSzPts val="2400"/>
              <a:buChar char="•"/>
            </a:pPr>
            <a:r>
              <a:rPr lang="en-US" sz="2400"/>
              <a:t>What of the gradient?</a:t>
            </a:r>
            <a:endParaRPr sz="2400"/>
          </a:p>
        </p:txBody>
      </p:sp>
      <p:pic>
        <p:nvPicPr>
          <p:cNvPr id="621" name="Google Shape;621;p78"/>
          <p:cNvPicPr preferRelativeResize="0"/>
          <p:nvPr/>
        </p:nvPicPr>
        <p:blipFill>
          <a:blip r:embed="rId3">
            <a:alphaModFix/>
          </a:blip>
          <a:stretch>
            <a:fillRect/>
          </a:stretch>
        </p:blipFill>
        <p:spPr>
          <a:xfrm>
            <a:off x="4232943" y="3032328"/>
            <a:ext cx="4795600" cy="19328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9"/>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Crosses</a:t>
            </a:r>
            <a:endParaRPr/>
          </a:p>
        </p:txBody>
      </p:sp>
      <p:sp>
        <p:nvSpPr>
          <p:cNvPr id="628" name="Google Shape;628;p79"/>
          <p:cNvSpPr txBox="1"/>
          <p:nvPr>
            <p:ph idx="1" type="body"/>
          </p:nvPr>
        </p:nvSpPr>
        <p:spPr>
          <a:xfrm>
            <a:off x="346400" y="1322800"/>
            <a:ext cx="7074300" cy="31041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sz="2400"/>
              <a:t>Consider the relationships</a:t>
            </a:r>
            <a:endParaRPr sz="2400"/>
          </a:p>
          <a:p>
            <a:pPr indent="-381000" lvl="1" marL="914400" rtl="0" algn="l">
              <a:lnSpc>
                <a:spcPct val="115000"/>
              </a:lnSpc>
              <a:spcBef>
                <a:spcPts val="0"/>
              </a:spcBef>
              <a:spcAft>
                <a:spcPts val="0"/>
              </a:spcAft>
              <a:buSzPts val="2400"/>
              <a:buChar char="•"/>
            </a:pPr>
            <a:r>
              <a:rPr lang="en-US" sz="2400"/>
              <a:t>HP vs Price</a:t>
            </a:r>
            <a:endParaRPr sz="2400"/>
          </a:p>
          <a:p>
            <a:pPr indent="-381000" lvl="1" marL="914400" rtl="0" algn="l">
              <a:lnSpc>
                <a:spcPct val="115000"/>
              </a:lnSpc>
              <a:spcBef>
                <a:spcPts val="0"/>
              </a:spcBef>
              <a:spcAft>
                <a:spcPts val="0"/>
              </a:spcAft>
              <a:buSzPts val="2400"/>
              <a:buChar char="•"/>
            </a:pPr>
            <a:r>
              <a:rPr lang="en-US" sz="2400"/>
              <a:t>Seats vs Price</a:t>
            </a:r>
            <a:endParaRPr sz="2400"/>
          </a:p>
          <a:p>
            <a:pPr indent="-381000" lvl="1" marL="914400" rtl="0" algn="l">
              <a:lnSpc>
                <a:spcPct val="115000"/>
              </a:lnSpc>
              <a:spcBef>
                <a:spcPts val="0"/>
              </a:spcBef>
              <a:spcAft>
                <a:spcPts val="0"/>
              </a:spcAft>
              <a:buSzPts val="2400"/>
              <a:buChar char="•"/>
            </a:pPr>
            <a:r>
              <a:rPr lang="en-US" sz="2400"/>
              <a:t>(HP x Seats) vs Price</a:t>
            </a:r>
            <a:endParaRPr sz="2400"/>
          </a:p>
          <a:p>
            <a:pPr indent="0" lvl="0" marL="457200" rtl="0" algn="l">
              <a:lnSpc>
                <a:spcPct val="115000"/>
              </a:lnSpc>
              <a:spcBef>
                <a:spcPts val="1000"/>
              </a:spcBef>
              <a:spcAft>
                <a:spcPts val="0"/>
              </a:spcAft>
              <a:buNone/>
            </a:pPr>
            <a:r>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Procedure</a:t>
            </a:r>
            <a:endParaRPr/>
          </a:p>
        </p:txBody>
      </p:sp>
      <p:sp>
        <p:nvSpPr>
          <p:cNvPr id="99" name="Google Shape;99;p17"/>
          <p:cNvSpPr txBox="1"/>
          <p:nvPr>
            <p:ph idx="1" type="body"/>
          </p:nvPr>
        </p:nvSpPr>
        <p:spPr>
          <a:xfrm>
            <a:off x="215950" y="1200150"/>
            <a:ext cx="4632900" cy="33945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600"/>
              </a:spcBef>
              <a:spcAft>
                <a:spcPts val="0"/>
              </a:spcAft>
              <a:buSzPts val="2400"/>
              <a:buChar char="•"/>
            </a:pPr>
            <a:r>
              <a:rPr lang="en-US" sz="2400"/>
              <a:t>Start with labeled data (inputs, outputs)</a:t>
            </a:r>
            <a:endParaRPr sz="2400"/>
          </a:p>
          <a:p>
            <a:pPr indent="-381000" lvl="0" marL="457200" rtl="0" algn="l">
              <a:lnSpc>
                <a:spcPct val="115000"/>
              </a:lnSpc>
              <a:spcBef>
                <a:spcPts val="1000"/>
              </a:spcBef>
              <a:spcAft>
                <a:spcPts val="1000"/>
              </a:spcAft>
              <a:buSzPts val="2400"/>
              <a:buChar char="•"/>
            </a:pPr>
            <a:r>
              <a:rPr lang="en-US" sz="2400"/>
              <a:t>Linear Regression seeks to fit a line that minimizes loss</a:t>
            </a:r>
            <a:endParaRPr sz="2400"/>
          </a:p>
        </p:txBody>
      </p:sp>
      <p:pic>
        <p:nvPicPr>
          <p:cNvPr id="100" name="Google Shape;100;p17"/>
          <p:cNvPicPr preferRelativeResize="0"/>
          <p:nvPr/>
        </p:nvPicPr>
        <p:blipFill>
          <a:blip r:embed="rId3">
            <a:alphaModFix/>
          </a:blip>
          <a:stretch>
            <a:fillRect/>
          </a:stretch>
        </p:blipFill>
        <p:spPr>
          <a:xfrm>
            <a:off x="5800288" y="1624350"/>
            <a:ext cx="3267512" cy="22443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0"/>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Crosses</a:t>
            </a:r>
            <a:endParaRPr/>
          </a:p>
        </p:txBody>
      </p:sp>
      <p:sp>
        <p:nvSpPr>
          <p:cNvPr id="635" name="Google Shape;635;p80"/>
          <p:cNvSpPr txBox="1"/>
          <p:nvPr>
            <p:ph idx="1" type="body"/>
          </p:nvPr>
        </p:nvSpPr>
        <p:spPr>
          <a:xfrm>
            <a:off x="346400" y="1322800"/>
            <a:ext cx="7074300" cy="31041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sz="2400"/>
              <a:t>Consider the relationships</a:t>
            </a:r>
            <a:endParaRPr sz="2400"/>
          </a:p>
          <a:p>
            <a:pPr indent="-381000" lvl="1" marL="914400" rtl="0" algn="l">
              <a:lnSpc>
                <a:spcPct val="115000"/>
              </a:lnSpc>
              <a:spcBef>
                <a:spcPts val="0"/>
              </a:spcBef>
              <a:spcAft>
                <a:spcPts val="0"/>
              </a:spcAft>
              <a:buSzPts val="2400"/>
              <a:buChar char="•"/>
            </a:pPr>
            <a:r>
              <a:rPr lang="en-US" sz="2400"/>
              <a:t>HP vs Price</a:t>
            </a:r>
            <a:endParaRPr sz="2400"/>
          </a:p>
          <a:p>
            <a:pPr indent="-381000" lvl="1" marL="914400" rtl="0" algn="l">
              <a:lnSpc>
                <a:spcPct val="115000"/>
              </a:lnSpc>
              <a:spcBef>
                <a:spcPts val="0"/>
              </a:spcBef>
              <a:spcAft>
                <a:spcPts val="0"/>
              </a:spcAft>
              <a:buSzPts val="2400"/>
              <a:buChar char="•"/>
            </a:pPr>
            <a:r>
              <a:rPr lang="en-US" sz="2400"/>
              <a:t>Seats vs Price</a:t>
            </a:r>
            <a:endParaRPr sz="2400"/>
          </a:p>
          <a:p>
            <a:pPr indent="-381000" lvl="1" marL="914400" rtl="0" algn="l">
              <a:lnSpc>
                <a:spcPct val="115000"/>
              </a:lnSpc>
              <a:spcBef>
                <a:spcPts val="0"/>
              </a:spcBef>
              <a:spcAft>
                <a:spcPts val="0"/>
              </a:spcAft>
              <a:buSzPts val="2400"/>
              <a:buChar char="•"/>
            </a:pPr>
            <a:r>
              <a:rPr lang="en-US" sz="2400"/>
              <a:t>(HP x Seats) vs Price</a:t>
            </a:r>
            <a:endParaRPr sz="2400"/>
          </a:p>
          <a:p>
            <a:pPr indent="-381000" lvl="0" marL="457200" rtl="0" algn="l">
              <a:lnSpc>
                <a:spcPct val="115000"/>
              </a:lnSpc>
              <a:spcBef>
                <a:spcPts val="1000"/>
              </a:spcBef>
              <a:spcAft>
                <a:spcPts val="0"/>
              </a:spcAft>
              <a:buSzPts val="2400"/>
              <a:buChar char="•"/>
            </a:pPr>
            <a:r>
              <a:rPr lang="en-US" sz="2400"/>
              <a:t>Add non-linear relationships to a linear model</a:t>
            </a:r>
            <a:endParaRPr sz="24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1"/>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Selection</a:t>
            </a:r>
            <a:endParaRPr/>
          </a:p>
        </p:txBody>
      </p:sp>
      <p:sp>
        <p:nvSpPr>
          <p:cNvPr id="642" name="Google Shape;642;p81"/>
          <p:cNvSpPr txBox="1"/>
          <p:nvPr>
            <p:ph idx="1" type="body"/>
          </p:nvPr>
        </p:nvSpPr>
        <p:spPr>
          <a:xfrm>
            <a:off x="346400" y="1322800"/>
            <a:ext cx="8271900" cy="7287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SzPts val="2400"/>
              <a:buChar char="•"/>
            </a:pPr>
            <a:r>
              <a:rPr lang="en-US" sz="2400"/>
              <a:t>Remember we want a parsimonious model</a:t>
            </a:r>
            <a:endParaRPr sz="2400"/>
          </a:p>
        </p:txBody>
      </p:sp>
      <p:sp>
        <p:nvSpPr>
          <p:cNvPr id="643" name="Google Shape;643;p81"/>
          <p:cNvSpPr txBox="1"/>
          <p:nvPr/>
        </p:nvSpPr>
        <p:spPr>
          <a:xfrm>
            <a:off x="351550" y="1888250"/>
            <a:ext cx="4476000" cy="3068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1000"/>
              </a:spcBef>
              <a:spcAft>
                <a:spcPts val="0"/>
              </a:spcAft>
              <a:buClr>
                <a:schemeClr val="dk1"/>
              </a:buClr>
              <a:buSzPts val="2400"/>
              <a:buChar char="•"/>
            </a:pPr>
            <a:r>
              <a:rPr lang="en-US" sz="2400">
                <a:solidFill>
                  <a:schemeClr val="dk1"/>
                </a:solidFill>
              </a:rPr>
              <a:t>With only useful features</a:t>
            </a:r>
            <a:endParaRPr sz="2400">
              <a:solidFill>
                <a:schemeClr val="dk1"/>
              </a:solidFill>
            </a:endParaRPr>
          </a:p>
          <a:p>
            <a:pPr indent="-381000" lvl="1" marL="914400" rtl="0" algn="l">
              <a:lnSpc>
                <a:spcPct val="115000"/>
              </a:lnSpc>
              <a:spcBef>
                <a:spcPts val="1000"/>
              </a:spcBef>
              <a:spcAft>
                <a:spcPts val="0"/>
              </a:spcAft>
              <a:buClr>
                <a:schemeClr val="dk1"/>
              </a:buClr>
              <a:buSzPts val="2400"/>
              <a:buChar char="•"/>
            </a:pPr>
            <a:r>
              <a:rPr lang="en-US" sz="2400">
                <a:solidFill>
                  <a:schemeClr val="dk1"/>
                </a:solidFill>
              </a:rPr>
              <a:t>Bottom-up: add features one at a time</a:t>
            </a:r>
            <a:endParaRPr sz="2400">
              <a:solidFill>
                <a:schemeClr val="dk1"/>
              </a:solidFill>
            </a:endParaRPr>
          </a:p>
          <a:p>
            <a:pPr indent="-381000" lvl="1" marL="914400" rtl="0" algn="l">
              <a:lnSpc>
                <a:spcPct val="115000"/>
              </a:lnSpc>
              <a:spcBef>
                <a:spcPts val="1000"/>
              </a:spcBef>
              <a:spcAft>
                <a:spcPts val="0"/>
              </a:spcAft>
              <a:buClr>
                <a:schemeClr val="dk1"/>
              </a:buClr>
              <a:buSzPts val="2400"/>
              <a:buChar char="•"/>
            </a:pPr>
            <a:r>
              <a:rPr lang="en-US" sz="2400">
                <a:solidFill>
                  <a:schemeClr val="dk1"/>
                </a:solidFill>
              </a:rPr>
              <a:t>Top-down: remove features one at a time</a:t>
            </a:r>
            <a:endParaRPr sz="2400">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2"/>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Selection</a:t>
            </a:r>
            <a:endParaRPr/>
          </a:p>
        </p:txBody>
      </p:sp>
      <p:sp>
        <p:nvSpPr>
          <p:cNvPr id="650" name="Google Shape;650;p82"/>
          <p:cNvSpPr txBox="1"/>
          <p:nvPr>
            <p:ph idx="1" type="body"/>
          </p:nvPr>
        </p:nvSpPr>
        <p:spPr>
          <a:xfrm>
            <a:off x="346400" y="1322800"/>
            <a:ext cx="8271900" cy="7287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SzPts val="2400"/>
              <a:buChar char="•"/>
            </a:pPr>
            <a:r>
              <a:rPr lang="en-US" sz="2400"/>
              <a:t>Remember we want a parsimonious model</a:t>
            </a:r>
            <a:endParaRPr sz="2400"/>
          </a:p>
        </p:txBody>
      </p:sp>
      <p:pic>
        <p:nvPicPr>
          <p:cNvPr id="651" name="Google Shape;651;p82"/>
          <p:cNvPicPr preferRelativeResize="0"/>
          <p:nvPr/>
        </p:nvPicPr>
        <p:blipFill>
          <a:blip r:embed="rId3">
            <a:alphaModFix/>
          </a:blip>
          <a:stretch>
            <a:fillRect/>
          </a:stretch>
        </p:blipFill>
        <p:spPr>
          <a:xfrm>
            <a:off x="4645675" y="2703056"/>
            <a:ext cx="4434001" cy="2326294"/>
          </a:xfrm>
          <a:prstGeom prst="rect">
            <a:avLst/>
          </a:prstGeom>
          <a:noFill/>
          <a:ln>
            <a:noFill/>
          </a:ln>
        </p:spPr>
      </p:pic>
      <p:sp>
        <p:nvSpPr>
          <p:cNvPr id="652" name="Google Shape;652;p82"/>
          <p:cNvSpPr txBox="1"/>
          <p:nvPr/>
        </p:nvSpPr>
        <p:spPr>
          <a:xfrm>
            <a:off x="351550" y="1888250"/>
            <a:ext cx="4476000" cy="3068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1000"/>
              </a:spcBef>
              <a:spcAft>
                <a:spcPts val="0"/>
              </a:spcAft>
              <a:buClr>
                <a:schemeClr val="dk1"/>
              </a:buClr>
              <a:buSzPts val="2400"/>
              <a:buChar char="•"/>
            </a:pPr>
            <a:r>
              <a:rPr lang="en-US" sz="2400">
                <a:solidFill>
                  <a:schemeClr val="dk1"/>
                </a:solidFill>
              </a:rPr>
              <a:t>With only useful features</a:t>
            </a:r>
            <a:endParaRPr sz="2400">
              <a:solidFill>
                <a:schemeClr val="dk1"/>
              </a:solidFill>
            </a:endParaRPr>
          </a:p>
          <a:p>
            <a:pPr indent="-381000" lvl="1" marL="914400" rtl="0" algn="l">
              <a:lnSpc>
                <a:spcPct val="115000"/>
              </a:lnSpc>
              <a:spcBef>
                <a:spcPts val="1000"/>
              </a:spcBef>
              <a:spcAft>
                <a:spcPts val="0"/>
              </a:spcAft>
              <a:buClr>
                <a:schemeClr val="dk1"/>
              </a:buClr>
              <a:buSzPts val="2400"/>
              <a:buChar char="•"/>
            </a:pPr>
            <a:r>
              <a:rPr lang="en-US" sz="2400">
                <a:solidFill>
                  <a:schemeClr val="dk1"/>
                </a:solidFill>
              </a:rPr>
              <a:t>Bottom-up: add features one at a time</a:t>
            </a:r>
            <a:endParaRPr sz="2400">
              <a:solidFill>
                <a:schemeClr val="dk1"/>
              </a:solidFill>
            </a:endParaRPr>
          </a:p>
          <a:p>
            <a:pPr indent="-381000" lvl="1" marL="914400" rtl="0" algn="l">
              <a:lnSpc>
                <a:spcPct val="115000"/>
              </a:lnSpc>
              <a:spcBef>
                <a:spcPts val="1000"/>
              </a:spcBef>
              <a:spcAft>
                <a:spcPts val="0"/>
              </a:spcAft>
              <a:buClr>
                <a:schemeClr val="dk1"/>
              </a:buClr>
              <a:buSzPts val="2400"/>
              <a:buChar char="•"/>
            </a:pPr>
            <a:r>
              <a:rPr lang="en-US" sz="2400">
                <a:solidFill>
                  <a:schemeClr val="dk1"/>
                </a:solidFill>
              </a:rPr>
              <a:t>Top-down: remove features one at a time</a:t>
            </a:r>
            <a:endParaRPr sz="24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3"/>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Curse of Dimensionality</a:t>
            </a:r>
            <a:endParaRPr/>
          </a:p>
        </p:txBody>
      </p:sp>
      <p:sp>
        <p:nvSpPr>
          <p:cNvPr id="659" name="Google Shape;659;p83"/>
          <p:cNvSpPr txBox="1"/>
          <p:nvPr>
            <p:ph idx="1" type="body"/>
          </p:nvPr>
        </p:nvSpPr>
        <p:spPr>
          <a:xfrm>
            <a:off x="346400" y="1322800"/>
            <a:ext cx="8271900" cy="15141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SzPts val="2400"/>
              <a:buChar char="•"/>
            </a:pPr>
            <a:r>
              <a:rPr lang="en-US" sz="2400"/>
              <a:t>Examples with 2 features are easy to visualize</a:t>
            </a:r>
            <a:endParaRPr sz="2400"/>
          </a:p>
          <a:p>
            <a:pPr indent="-381000" lvl="0" marL="457200" rtl="0" algn="l">
              <a:lnSpc>
                <a:spcPct val="115000"/>
              </a:lnSpc>
              <a:spcBef>
                <a:spcPts val="1000"/>
              </a:spcBef>
              <a:spcAft>
                <a:spcPts val="0"/>
              </a:spcAft>
              <a:buSzPts val="2400"/>
              <a:buChar char="•"/>
            </a:pPr>
            <a:r>
              <a:rPr lang="en-US" sz="2400"/>
              <a:t>Size of the space grows exponentially</a:t>
            </a:r>
            <a:endParaRPr sz="2400"/>
          </a:p>
        </p:txBody>
      </p:sp>
      <p:pic>
        <p:nvPicPr>
          <p:cNvPr id="660" name="Google Shape;660;p83"/>
          <p:cNvPicPr preferRelativeResize="0"/>
          <p:nvPr/>
        </p:nvPicPr>
        <p:blipFill>
          <a:blip r:embed="rId3">
            <a:alphaModFix/>
          </a:blip>
          <a:stretch>
            <a:fillRect/>
          </a:stretch>
        </p:blipFill>
        <p:spPr>
          <a:xfrm>
            <a:off x="3226825" y="2728800"/>
            <a:ext cx="5860025" cy="2328975"/>
          </a:xfrm>
          <a:prstGeom prst="rect">
            <a:avLst/>
          </a:prstGeom>
          <a:noFill/>
          <a:ln>
            <a:noFill/>
          </a:ln>
        </p:spPr>
      </p:pic>
      <p:sp>
        <p:nvSpPr>
          <p:cNvPr id="661" name="Google Shape;661;p83"/>
          <p:cNvSpPr txBox="1"/>
          <p:nvPr/>
        </p:nvSpPr>
        <p:spPr>
          <a:xfrm>
            <a:off x="9344675" y="4515300"/>
            <a:ext cx="8343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84"/>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Engineering Advice</a:t>
            </a:r>
            <a:endParaRPr/>
          </a:p>
        </p:txBody>
      </p:sp>
      <p:sp>
        <p:nvSpPr>
          <p:cNvPr id="668" name="Google Shape;668;p84"/>
          <p:cNvSpPr txBox="1"/>
          <p:nvPr>
            <p:ph idx="1" type="body"/>
          </p:nvPr>
        </p:nvSpPr>
        <p:spPr>
          <a:xfrm>
            <a:off x="346400" y="1322800"/>
            <a:ext cx="8271900" cy="30354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SzPts val="2400"/>
              <a:buChar char="•"/>
            </a:pPr>
            <a:r>
              <a:rPr lang="en-US" sz="2400"/>
              <a:t>More features requires more data</a:t>
            </a:r>
            <a:endParaRPr sz="2400"/>
          </a:p>
          <a:p>
            <a:pPr indent="-381000" lvl="0" marL="457200" rtl="0" algn="l">
              <a:lnSpc>
                <a:spcPct val="115000"/>
              </a:lnSpc>
              <a:spcBef>
                <a:spcPts val="1000"/>
              </a:spcBef>
              <a:spcAft>
                <a:spcPts val="0"/>
              </a:spcAft>
              <a:buSzPts val="2400"/>
              <a:buChar char="•"/>
            </a:pPr>
            <a:r>
              <a:rPr lang="en-US" sz="2400"/>
              <a:t>Visualize your data</a:t>
            </a:r>
            <a:endParaRPr sz="2400"/>
          </a:p>
          <a:p>
            <a:pPr indent="-381000" lvl="0" marL="457200" rtl="0" algn="l">
              <a:lnSpc>
                <a:spcPct val="115000"/>
              </a:lnSpc>
              <a:spcBef>
                <a:spcPts val="1000"/>
              </a:spcBef>
              <a:spcAft>
                <a:spcPts val="0"/>
              </a:spcAft>
              <a:buSzPts val="2400"/>
              <a:buChar char="•"/>
            </a:pPr>
            <a:r>
              <a:rPr lang="en-US" sz="2400"/>
              <a:t>Start with a baseline, add complexity only if necessary</a:t>
            </a:r>
            <a:endParaRPr sz="2400"/>
          </a:p>
          <a:p>
            <a:pPr indent="-381000" lvl="0" marL="457200" rtl="0" algn="l">
              <a:lnSpc>
                <a:spcPct val="115000"/>
              </a:lnSpc>
              <a:spcBef>
                <a:spcPts val="1000"/>
              </a:spcBef>
              <a:spcAft>
                <a:spcPts val="0"/>
              </a:spcAft>
              <a:buSzPts val="2400"/>
              <a:buChar char="•"/>
            </a:pPr>
            <a:r>
              <a:rPr lang="en-US" sz="2400"/>
              <a:t>Analyze errors for intuition about missing information</a:t>
            </a:r>
            <a:endParaRPr sz="24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5"/>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Feature Engineering II</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6"/>
          <p:cNvSpPr txBox="1"/>
          <p:nvPr>
            <p:ph type="ctrTitle"/>
          </p:nvPr>
        </p:nvSpPr>
        <p:spPr>
          <a:xfrm>
            <a:off x="685800" y="857250"/>
            <a:ext cx="7772400" cy="1189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Arial"/>
              <a:buNone/>
            </a:pPr>
            <a:r>
              <a:rPr lang="en-US"/>
              <a:t>Case Study: Used Cars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87"/>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Used Car Price Prediction</a:t>
            </a:r>
            <a:endParaRPr/>
          </a:p>
        </p:txBody>
      </p:sp>
      <p:sp>
        <p:nvSpPr>
          <p:cNvPr id="685" name="Google Shape;685;p87"/>
          <p:cNvSpPr txBox="1"/>
          <p:nvPr>
            <p:ph idx="1" type="body"/>
          </p:nvPr>
        </p:nvSpPr>
        <p:spPr>
          <a:xfrm>
            <a:off x="346400" y="1322800"/>
            <a:ext cx="8478000" cy="20637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SzPts val="2400"/>
              <a:buChar char="•"/>
            </a:pPr>
            <a:r>
              <a:rPr lang="en-US" sz="2400"/>
              <a:t>~450M listings scraped from Craigslist (data on Kaggle)</a:t>
            </a:r>
            <a:endParaRPr sz="2400"/>
          </a:p>
          <a:p>
            <a:pPr indent="-381000" lvl="1" marL="914400" rtl="0" algn="l">
              <a:lnSpc>
                <a:spcPct val="115000"/>
              </a:lnSpc>
              <a:spcBef>
                <a:spcPts val="1000"/>
              </a:spcBef>
              <a:spcAft>
                <a:spcPts val="0"/>
              </a:spcAft>
              <a:buSzPts val="2400"/>
              <a:buChar char="•"/>
            </a:pPr>
            <a:r>
              <a:rPr lang="en-US" sz="2400"/>
              <a:t>26 possible features including list price</a:t>
            </a:r>
            <a:endParaRPr sz="2400"/>
          </a:p>
          <a:p>
            <a:pPr indent="-381000" lvl="1" marL="914400" rtl="0" algn="l">
              <a:lnSpc>
                <a:spcPct val="115000"/>
              </a:lnSpc>
              <a:spcBef>
                <a:spcPts val="1000"/>
              </a:spcBef>
              <a:spcAft>
                <a:spcPts val="0"/>
              </a:spcAft>
              <a:buSzPts val="2400"/>
              <a:buChar char="•"/>
            </a:pPr>
            <a:r>
              <a:rPr lang="en-US" sz="2400"/>
              <a:t>More realistic pricing than Kelly Blue Book?</a:t>
            </a:r>
            <a:endParaRPr sz="2400"/>
          </a:p>
        </p:txBody>
      </p:sp>
      <p:sp>
        <p:nvSpPr>
          <p:cNvPr id="686" name="Google Shape;686;p87"/>
          <p:cNvSpPr txBox="1"/>
          <p:nvPr/>
        </p:nvSpPr>
        <p:spPr>
          <a:xfrm>
            <a:off x="9305400" y="4564375"/>
            <a:ext cx="11484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r>
            <a:r>
              <a:rPr lang="en-US" u="sng">
                <a:solidFill>
                  <a:schemeClr val="hlink"/>
                </a:solidFill>
                <a:hlinkClick r:id="rId3"/>
              </a:rPr>
              <a:t>source</a:t>
            </a:r>
            <a:r>
              <a:rPr lang="en-US"/>
              <a:t>]</a:t>
            </a:r>
            <a:endParaRPr/>
          </a:p>
        </p:txBody>
      </p:sp>
      <p:pic>
        <p:nvPicPr>
          <p:cNvPr id="687" name="Google Shape;687;p87"/>
          <p:cNvPicPr preferRelativeResize="0"/>
          <p:nvPr/>
        </p:nvPicPr>
        <p:blipFill>
          <a:blip r:embed="rId4">
            <a:alphaModFix/>
          </a:blip>
          <a:stretch>
            <a:fillRect/>
          </a:stretch>
        </p:blipFill>
        <p:spPr>
          <a:xfrm>
            <a:off x="2088804" y="3591088"/>
            <a:ext cx="1927174" cy="1445375"/>
          </a:xfrm>
          <a:prstGeom prst="rect">
            <a:avLst/>
          </a:prstGeom>
          <a:noFill/>
          <a:ln>
            <a:noFill/>
          </a:ln>
        </p:spPr>
      </p:pic>
      <p:pic>
        <p:nvPicPr>
          <p:cNvPr id="688" name="Google Shape;688;p87"/>
          <p:cNvPicPr preferRelativeResize="0"/>
          <p:nvPr/>
        </p:nvPicPr>
        <p:blipFill>
          <a:blip r:embed="rId5">
            <a:alphaModFix/>
          </a:blip>
          <a:stretch>
            <a:fillRect/>
          </a:stretch>
        </p:blipFill>
        <p:spPr>
          <a:xfrm>
            <a:off x="114529" y="3564226"/>
            <a:ext cx="1927175" cy="1445362"/>
          </a:xfrm>
          <a:prstGeom prst="rect">
            <a:avLst/>
          </a:prstGeom>
          <a:noFill/>
          <a:ln>
            <a:noFill/>
          </a:ln>
        </p:spPr>
      </p:pic>
      <p:pic>
        <p:nvPicPr>
          <p:cNvPr id="689" name="Google Shape;689;p87"/>
          <p:cNvPicPr preferRelativeResize="0"/>
          <p:nvPr/>
        </p:nvPicPr>
        <p:blipFill>
          <a:blip r:embed="rId6">
            <a:alphaModFix/>
          </a:blip>
          <a:stretch>
            <a:fillRect/>
          </a:stretch>
        </p:blipFill>
        <p:spPr>
          <a:xfrm>
            <a:off x="4041915" y="3591076"/>
            <a:ext cx="1085639" cy="1445375"/>
          </a:xfrm>
          <a:prstGeom prst="rect">
            <a:avLst/>
          </a:prstGeom>
          <a:noFill/>
          <a:ln>
            <a:noFill/>
          </a:ln>
        </p:spPr>
      </p:pic>
      <p:pic>
        <p:nvPicPr>
          <p:cNvPr id="690" name="Google Shape;690;p87"/>
          <p:cNvPicPr preferRelativeResize="0"/>
          <p:nvPr/>
        </p:nvPicPr>
        <p:blipFill>
          <a:blip r:embed="rId7">
            <a:alphaModFix/>
          </a:blip>
          <a:stretch>
            <a:fillRect/>
          </a:stretch>
        </p:blipFill>
        <p:spPr>
          <a:xfrm>
            <a:off x="5152079" y="3564220"/>
            <a:ext cx="1927174" cy="1445381"/>
          </a:xfrm>
          <a:prstGeom prst="rect">
            <a:avLst/>
          </a:prstGeom>
          <a:noFill/>
          <a:ln>
            <a:noFill/>
          </a:ln>
        </p:spPr>
      </p:pic>
      <p:pic>
        <p:nvPicPr>
          <p:cNvPr id="691" name="Google Shape;691;p87"/>
          <p:cNvPicPr preferRelativeResize="0"/>
          <p:nvPr/>
        </p:nvPicPr>
        <p:blipFill>
          <a:blip r:embed="rId8">
            <a:alphaModFix/>
          </a:blip>
          <a:stretch>
            <a:fillRect/>
          </a:stretch>
        </p:blipFill>
        <p:spPr>
          <a:xfrm>
            <a:off x="7103771" y="3564226"/>
            <a:ext cx="1927134" cy="14453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8"/>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Missing Values</a:t>
            </a:r>
            <a:endParaRPr/>
          </a:p>
        </p:txBody>
      </p:sp>
      <p:sp>
        <p:nvSpPr>
          <p:cNvPr id="698" name="Google Shape;698;p88"/>
          <p:cNvSpPr txBox="1"/>
          <p:nvPr>
            <p:ph idx="1" type="body"/>
          </p:nvPr>
        </p:nvSpPr>
        <p:spPr>
          <a:xfrm>
            <a:off x="186500" y="1322800"/>
            <a:ext cx="5192700" cy="34674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sz="2400"/>
              <a:t>Throw out some features</a:t>
            </a:r>
            <a:endParaRPr sz="2400"/>
          </a:p>
          <a:p>
            <a:pPr indent="-381000" lvl="1" marL="914400" rtl="0" algn="l">
              <a:lnSpc>
                <a:spcPct val="115000"/>
              </a:lnSpc>
              <a:spcBef>
                <a:spcPts val="0"/>
              </a:spcBef>
              <a:spcAft>
                <a:spcPts val="0"/>
              </a:spcAft>
              <a:buSzPts val="2400"/>
              <a:buChar char="•"/>
            </a:pPr>
            <a:r>
              <a:rPr lang="en-US" sz="2400"/>
              <a:t>Image, Lat/Long, VIN</a:t>
            </a:r>
            <a:endParaRPr sz="2400"/>
          </a:p>
          <a:p>
            <a:pPr indent="-381000" lvl="0" marL="457200" rtl="0" algn="l">
              <a:lnSpc>
                <a:spcPct val="115000"/>
              </a:lnSpc>
              <a:spcBef>
                <a:spcPts val="1000"/>
              </a:spcBef>
              <a:spcAft>
                <a:spcPts val="0"/>
              </a:spcAft>
              <a:buSzPts val="2400"/>
              <a:buChar char="•"/>
            </a:pPr>
            <a:r>
              <a:rPr lang="en-US" sz="2400"/>
              <a:t>Drop cars with extreme values</a:t>
            </a:r>
            <a:endParaRPr sz="2400"/>
          </a:p>
          <a:p>
            <a:pPr indent="-381000" lvl="1" marL="914400" rtl="0" algn="l">
              <a:lnSpc>
                <a:spcPct val="115000"/>
              </a:lnSpc>
              <a:spcBef>
                <a:spcPts val="0"/>
              </a:spcBef>
              <a:spcAft>
                <a:spcPts val="0"/>
              </a:spcAft>
              <a:buSzPts val="2400"/>
              <a:buChar char="•"/>
            </a:pPr>
            <a:r>
              <a:rPr lang="en-US" sz="2400"/>
              <a:t>$100 &gt; Price</a:t>
            </a:r>
            <a:r>
              <a:rPr lang="en-US" sz="2400"/>
              <a:t> &gt; $100k</a:t>
            </a:r>
            <a:endParaRPr sz="2400"/>
          </a:p>
          <a:p>
            <a:pPr indent="-381000" lvl="0" marL="457200" rtl="0" algn="l">
              <a:lnSpc>
                <a:spcPct val="115000"/>
              </a:lnSpc>
              <a:spcBef>
                <a:spcPts val="1000"/>
              </a:spcBef>
              <a:spcAft>
                <a:spcPts val="0"/>
              </a:spcAft>
              <a:buSzPts val="2400"/>
              <a:buChar char="•"/>
            </a:pPr>
            <a:r>
              <a:rPr lang="en-US" sz="2400"/>
              <a:t>Impute some missing values</a:t>
            </a:r>
            <a:endParaRPr sz="2400"/>
          </a:p>
          <a:p>
            <a:pPr indent="-381000" lvl="1" marL="914400" rtl="0" algn="l">
              <a:lnSpc>
                <a:spcPct val="115000"/>
              </a:lnSpc>
              <a:spcBef>
                <a:spcPts val="0"/>
              </a:spcBef>
              <a:spcAft>
                <a:spcPts val="0"/>
              </a:spcAft>
              <a:buSzPts val="2400"/>
              <a:buChar char="•"/>
            </a:pPr>
            <a:r>
              <a:rPr lang="en-US" sz="2400"/>
              <a:t>Recent year -&gt; condition=new</a:t>
            </a:r>
            <a:endParaRPr sz="2400"/>
          </a:p>
          <a:p>
            <a:pPr indent="0" lvl="0" marL="0" rtl="0" algn="l">
              <a:lnSpc>
                <a:spcPct val="115000"/>
              </a:lnSpc>
              <a:spcBef>
                <a:spcPts val="0"/>
              </a:spcBef>
              <a:spcAft>
                <a:spcPts val="0"/>
              </a:spcAft>
              <a:buNone/>
            </a:pPr>
            <a:r>
              <a:t/>
            </a:r>
            <a:endParaRPr sz="2400"/>
          </a:p>
        </p:txBody>
      </p:sp>
      <p:pic>
        <p:nvPicPr>
          <p:cNvPr id="699" name="Google Shape;699;p88"/>
          <p:cNvPicPr preferRelativeResize="0"/>
          <p:nvPr/>
        </p:nvPicPr>
        <p:blipFill>
          <a:blip r:embed="rId3">
            <a:alphaModFix/>
          </a:blip>
          <a:stretch>
            <a:fillRect/>
          </a:stretch>
        </p:blipFill>
        <p:spPr>
          <a:xfrm>
            <a:off x="5638475" y="1180225"/>
            <a:ext cx="3427025" cy="37346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89"/>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Feature Engineering</a:t>
            </a:r>
            <a:endParaRPr/>
          </a:p>
        </p:txBody>
      </p:sp>
      <p:sp>
        <p:nvSpPr>
          <p:cNvPr id="706" name="Google Shape;706;p89"/>
          <p:cNvSpPr txBox="1"/>
          <p:nvPr>
            <p:ph idx="1" type="body"/>
          </p:nvPr>
        </p:nvSpPr>
        <p:spPr>
          <a:xfrm>
            <a:off x="186500" y="1322800"/>
            <a:ext cx="5192700" cy="13668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sz="2400"/>
              <a:t>Convert categorical to numerical</a:t>
            </a:r>
            <a:endParaRPr sz="2400"/>
          </a:p>
          <a:p>
            <a:pPr indent="-381000" lvl="0" marL="457200" rtl="0" algn="l">
              <a:lnSpc>
                <a:spcPct val="115000"/>
              </a:lnSpc>
              <a:spcBef>
                <a:spcPts val="1000"/>
              </a:spcBef>
              <a:spcAft>
                <a:spcPts val="1000"/>
              </a:spcAft>
              <a:buSzPts val="2400"/>
              <a:buChar char="•"/>
            </a:pPr>
            <a:r>
              <a:rPr lang="en-US" sz="2400"/>
              <a:t>Values scaled to [0,1]</a:t>
            </a:r>
            <a:endParaRPr sz="2400"/>
          </a:p>
        </p:txBody>
      </p:sp>
      <p:pic>
        <p:nvPicPr>
          <p:cNvPr id="707" name="Google Shape;707;p89"/>
          <p:cNvPicPr preferRelativeResize="0"/>
          <p:nvPr/>
        </p:nvPicPr>
        <p:blipFill>
          <a:blip r:embed="rId3">
            <a:alphaModFix/>
          </a:blip>
          <a:stretch>
            <a:fillRect/>
          </a:stretch>
        </p:blipFill>
        <p:spPr>
          <a:xfrm>
            <a:off x="5638475" y="1180225"/>
            <a:ext cx="3427025" cy="3734675"/>
          </a:xfrm>
          <a:prstGeom prst="rect">
            <a:avLst/>
          </a:prstGeom>
          <a:noFill/>
          <a:ln>
            <a:noFill/>
          </a:ln>
        </p:spPr>
      </p:pic>
      <p:sp>
        <p:nvSpPr>
          <p:cNvPr id="708" name="Google Shape;708;p89"/>
          <p:cNvSpPr txBox="1"/>
          <p:nvPr/>
        </p:nvSpPr>
        <p:spPr>
          <a:xfrm>
            <a:off x="4514400" y="4135050"/>
            <a:ext cx="7887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100000</a:t>
            </a:r>
            <a:endParaRPr/>
          </a:p>
        </p:txBody>
      </p:sp>
      <p:cxnSp>
        <p:nvCxnSpPr>
          <p:cNvPr id="709" name="Google Shape;709;p89"/>
          <p:cNvCxnSpPr/>
          <p:nvPr/>
        </p:nvCxnSpPr>
        <p:spPr>
          <a:xfrm flipH="1" rot="10800000">
            <a:off x="527433" y="4206153"/>
            <a:ext cx="4324500" cy="33900"/>
          </a:xfrm>
          <a:prstGeom prst="straightConnector1">
            <a:avLst/>
          </a:prstGeom>
          <a:noFill/>
          <a:ln cap="flat" cmpd="sng" w="19050">
            <a:solidFill>
              <a:srgbClr val="666666"/>
            </a:solidFill>
            <a:prstDash val="solid"/>
            <a:round/>
            <a:headEnd len="med" w="med" type="none"/>
            <a:tailEnd len="med" w="med" type="none"/>
          </a:ln>
        </p:spPr>
      </p:cxnSp>
      <p:sp>
        <p:nvSpPr>
          <p:cNvPr id="710" name="Google Shape;710;p89"/>
          <p:cNvSpPr txBox="1"/>
          <p:nvPr/>
        </p:nvSpPr>
        <p:spPr>
          <a:xfrm>
            <a:off x="289175" y="4172700"/>
            <a:ext cx="7098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5000</a:t>
            </a:r>
            <a:endParaRPr/>
          </a:p>
        </p:txBody>
      </p:sp>
      <p:cxnSp>
        <p:nvCxnSpPr>
          <p:cNvPr id="711" name="Google Shape;711;p89"/>
          <p:cNvCxnSpPr/>
          <p:nvPr/>
        </p:nvCxnSpPr>
        <p:spPr>
          <a:xfrm>
            <a:off x="2599324" y="3593995"/>
            <a:ext cx="1112100" cy="0"/>
          </a:xfrm>
          <a:prstGeom prst="straightConnector1">
            <a:avLst/>
          </a:prstGeom>
          <a:noFill/>
          <a:ln cap="flat" cmpd="sng" w="19050">
            <a:solidFill>
              <a:srgbClr val="666666"/>
            </a:solidFill>
            <a:prstDash val="solid"/>
            <a:round/>
            <a:headEnd len="med" w="med" type="none"/>
            <a:tailEnd len="med" w="med" type="none"/>
          </a:ln>
        </p:spPr>
      </p:cxnSp>
      <p:sp>
        <p:nvSpPr>
          <p:cNvPr id="712" name="Google Shape;712;p89"/>
          <p:cNvSpPr txBox="1"/>
          <p:nvPr/>
        </p:nvSpPr>
        <p:spPr>
          <a:xfrm>
            <a:off x="2422498" y="3257535"/>
            <a:ext cx="5607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0.0</a:t>
            </a:r>
            <a:endParaRPr/>
          </a:p>
        </p:txBody>
      </p:sp>
      <p:sp>
        <p:nvSpPr>
          <p:cNvPr id="713" name="Google Shape;713;p89"/>
          <p:cNvSpPr txBox="1"/>
          <p:nvPr/>
        </p:nvSpPr>
        <p:spPr>
          <a:xfrm>
            <a:off x="3563998" y="3257535"/>
            <a:ext cx="5607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1.0</a:t>
            </a:r>
            <a:endParaRPr/>
          </a:p>
        </p:txBody>
      </p:sp>
      <p:sp>
        <p:nvSpPr>
          <p:cNvPr id="714" name="Google Shape;714;p89"/>
          <p:cNvSpPr/>
          <p:nvPr/>
        </p:nvSpPr>
        <p:spPr>
          <a:xfrm>
            <a:off x="3662297" y="3561590"/>
            <a:ext cx="56700" cy="63000"/>
          </a:xfrm>
          <a:prstGeom prst="ellipse">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89"/>
          <p:cNvSpPr/>
          <p:nvPr/>
        </p:nvSpPr>
        <p:spPr>
          <a:xfrm>
            <a:off x="522681" y="4205198"/>
            <a:ext cx="56700" cy="63000"/>
          </a:xfrm>
          <a:prstGeom prst="ellipse">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89"/>
          <p:cNvSpPr/>
          <p:nvPr/>
        </p:nvSpPr>
        <p:spPr>
          <a:xfrm>
            <a:off x="4801376" y="4172380"/>
            <a:ext cx="56700" cy="63000"/>
          </a:xfrm>
          <a:prstGeom prst="ellipse">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89"/>
          <p:cNvSpPr/>
          <p:nvPr/>
        </p:nvSpPr>
        <p:spPr>
          <a:xfrm>
            <a:off x="2640293" y="4195524"/>
            <a:ext cx="56700" cy="63000"/>
          </a:xfrm>
          <a:prstGeom prst="ellipse">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89"/>
          <p:cNvSpPr/>
          <p:nvPr/>
        </p:nvSpPr>
        <p:spPr>
          <a:xfrm>
            <a:off x="2570033" y="3562629"/>
            <a:ext cx="56700" cy="63000"/>
          </a:xfrm>
          <a:prstGeom prst="ellipse">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89"/>
          <p:cNvSpPr/>
          <p:nvPr/>
        </p:nvSpPr>
        <p:spPr>
          <a:xfrm>
            <a:off x="3143656" y="3560909"/>
            <a:ext cx="56700" cy="63000"/>
          </a:xfrm>
          <a:prstGeom prst="ellipse">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89"/>
          <p:cNvSpPr txBox="1"/>
          <p:nvPr/>
        </p:nvSpPr>
        <p:spPr>
          <a:xfrm>
            <a:off x="3040918" y="3256500"/>
            <a:ext cx="5607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0.5</a:t>
            </a:r>
            <a:endParaRPr/>
          </a:p>
        </p:txBody>
      </p:sp>
      <p:sp>
        <p:nvSpPr>
          <p:cNvPr id="721" name="Google Shape;721;p89"/>
          <p:cNvSpPr txBox="1"/>
          <p:nvPr/>
        </p:nvSpPr>
        <p:spPr>
          <a:xfrm>
            <a:off x="2387955" y="4196880"/>
            <a:ext cx="7098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52500</a:t>
            </a:r>
            <a:endParaRPr/>
          </a:p>
        </p:txBody>
      </p:sp>
      <p:cxnSp>
        <p:nvCxnSpPr>
          <p:cNvPr id="722" name="Google Shape;722;p89"/>
          <p:cNvCxnSpPr>
            <a:stCxn id="715" idx="7"/>
            <a:endCxn id="718" idx="3"/>
          </p:cNvCxnSpPr>
          <p:nvPr/>
        </p:nvCxnSpPr>
        <p:spPr>
          <a:xfrm flipH="1" rot="10800000">
            <a:off x="571078" y="3616524"/>
            <a:ext cx="2007300" cy="597900"/>
          </a:xfrm>
          <a:prstGeom prst="straightConnector1">
            <a:avLst/>
          </a:prstGeom>
          <a:noFill/>
          <a:ln cap="flat" cmpd="sng" w="9525">
            <a:solidFill>
              <a:srgbClr val="78909C"/>
            </a:solidFill>
            <a:prstDash val="solid"/>
            <a:round/>
            <a:headEnd len="med" w="med" type="none"/>
            <a:tailEnd len="med" w="med" type="triangle"/>
          </a:ln>
        </p:spPr>
      </p:cxnSp>
      <p:cxnSp>
        <p:nvCxnSpPr>
          <p:cNvPr id="723" name="Google Shape;723;p89"/>
          <p:cNvCxnSpPr>
            <a:endCxn id="719" idx="4"/>
          </p:cNvCxnSpPr>
          <p:nvPr/>
        </p:nvCxnSpPr>
        <p:spPr>
          <a:xfrm flipH="1" rot="10800000">
            <a:off x="2651806" y="3623909"/>
            <a:ext cx="520200" cy="618300"/>
          </a:xfrm>
          <a:prstGeom prst="straightConnector1">
            <a:avLst/>
          </a:prstGeom>
          <a:noFill/>
          <a:ln cap="flat" cmpd="sng" w="9525">
            <a:solidFill>
              <a:srgbClr val="78909C"/>
            </a:solidFill>
            <a:prstDash val="solid"/>
            <a:round/>
            <a:headEnd len="med" w="med" type="none"/>
            <a:tailEnd len="med" w="med" type="triangle"/>
          </a:ln>
        </p:spPr>
      </p:cxnSp>
      <p:cxnSp>
        <p:nvCxnSpPr>
          <p:cNvPr id="724" name="Google Shape;724;p89"/>
          <p:cNvCxnSpPr>
            <a:stCxn id="716" idx="6"/>
            <a:endCxn id="714" idx="4"/>
          </p:cNvCxnSpPr>
          <p:nvPr/>
        </p:nvCxnSpPr>
        <p:spPr>
          <a:xfrm rot="10800000">
            <a:off x="3690776" y="3624580"/>
            <a:ext cx="1167300" cy="579300"/>
          </a:xfrm>
          <a:prstGeom prst="straightConnector1">
            <a:avLst/>
          </a:prstGeom>
          <a:noFill/>
          <a:ln cap="flat" cmpd="sng" w="9525">
            <a:solidFill>
              <a:srgbClr val="78909C"/>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8"/>
          <p:cNvPicPr preferRelativeResize="0"/>
          <p:nvPr/>
        </p:nvPicPr>
        <p:blipFill>
          <a:blip r:embed="rId3">
            <a:alphaModFix/>
          </a:blip>
          <a:stretch>
            <a:fillRect/>
          </a:stretch>
        </p:blipFill>
        <p:spPr>
          <a:xfrm>
            <a:off x="6384639" y="1047750"/>
            <a:ext cx="2638777" cy="4029375"/>
          </a:xfrm>
          <a:prstGeom prst="rect">
            <a:avLst/>
          </a:prstGeom>
          <a:noFill/>
          <a:ln>
            <a:noFill/>
          </a:ln>
        </p:spPr>
      </p:pic>
      <p:sp>
        <p:nvSpPr>
          <p:cNvPr id="107" name="Google Shape;107;p18"/>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Procedure</a:t>
            </a:r>
            <a:endParaRPr/>
          </a:p>
        </p:txBody>
      </p:sp>
      <p:sp>
        <p:nvSpPr>
          <p:cNvPr id="108" name="Google Shape;108;p18"/>
          <p:cNvSpPr txBox="1"/>
          <p:nvPr>
            <p:ph idx="1" type="body"/>
          </p:nvPr>
        </p:nvSpPr>
        <p:spPr>
          <a:xfrm>
            <a:off x="215950" y="1200150"/>
            <a:ext cx="4632900" cy="33945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600"/>
              </a:spcBef>
              <a:spcAft>
                <a:spcPts val="0"/>
              </a:spcAft>
              <a:buSzPts val="2400"/>
              <a:buChar char="•"/>
            </a:pPr>
            <a:r>
              <a:rPr lang="en-US" sz="2400"/>
              <a:t>Choose some initial parameter values (mapping of w0, w1)</a:t>
            </a:r>
            <a:endParaRPr sz="2400"/>
          </a:p>
          <a:p>
            <a:pPr indent="0" lvl="0" marL="0" rtl="0" algn="l">
              <a:lnSpc>
                <a:spcPct val="115000"/>
              </a:lnSpc>
              <a:spcBef>
                <a:spcPts val="1000"/>
              </a:spcBef>
              <a:spcAft>
                <a:spcPts val="1000"/>
              </a:spcAft>
              <a:buNone/>
            </a:pPr>
            <a:r>
              <a:t/>
            </a:r>
            <a:endParaRPr sz="2400"/>
          </a:p>
        </p:txBody>
      </p:sp>
      <p:sp>
        <p:nvSpPr>
          <p:cNvPr id="109" name="Google Shape;109;p18"/>
          <p:cNvSpPr/>
          <p:nvPr/>
        </p:nvSpPr>
        <p:spPr>
          <a:xfrm>
            <a:off x="6252684" y="3062534"/>
            <a:ext cx="2836800" cy="1992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0"/>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Train/Test Split</a:t>
            </a:r>
            <a:endParaRPr/>
          </a:p>
        </p:txBody>
      </p:sp>
      <p:sp>
        <p:nvSpPr>
          <p:cNvPr id="731" name="Google Shape;731;p90"/>
          <p:cNvSpPr txBox="1"/>
          <p:nvPr>
            <p:ph idx="1" type="body"/>
          </p:nvPr>
        </p:nvSpPr>
        <p:spPr>
          <a:xfrm>
            <a:off x="415100" y="1322800"/>
            <a:ext cx="7793700" cy="26034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sz="2400"/>
              <a:t>Randomly choose 80% of examples for training, 20% for testing</a:t>
            </a:r>
            <a:endParaRPr sz="2400"/>
          </a:p>
          <a:p>
            <a:pPr indent="-381000" lvl="0" marL="457200" rtl="0" algn="l">
              <a:lnSpc>
                <a:spcPct val="115000"/>
              </a:lnSpc>
              <a:spcBef>
                <a:spcPts val="1000"/>
              </a:spcBef>
              <a:spcAft>
                <a:spcPts val="1000"/>
              </a:spcAft>
              <a:buSzPts val="2400"/>
              <a:buChar char="•"/>
            </a:pPr>
            <a:r>
              <a:rPr lang="en-US" sz="2400"/>
              <a:t>Remember, the goal is to predict prices for cars in the test set</a:t>
            </a:r>
            <a:endParaRPr sz="24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1"/>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Visualize Distributions</a:t>
            </a:r>
            <a:endParaRPr/>
          </a:p>
        </p:txBody>
      </p:sp>
      <p:pic>
        <p:nvPicPr>
          <p:cNvPr id="738" name="Google Shape;738;p91"/>
          <p:cNvPicPr preferRelativeResize="0"/>
          <p:nvPr/>
        </p:nvPicPr>
        <p:blipFill>
          <a:blip r:embed="rId3">
            <a:alphaModFix/>
          </a:blip>
          <a:stretch>
            <a:fillRect/>
          </a:stretch>
        </p:blipFill>
        <p:spPr>
          <a:xfrm>
            <a:off x="5757249" y="1257450"/>
            <a:ext cx="3302751" cy="3344477"/>
          </a:xfrm>
          <a:prstGeom prst="rect">
            <a:avLst/>
          </a:prstGeom>
          <a:noFill/>
          <a:ln>
            <a:noFill/>
          </a:ln>
        </p:spPr>
      </p:pic>
      <p:pic>
        <p:nvPicPr>
          <p:cNvPr id="739" name="Google Shape;739;p91"/>
          <p:cNvPicPr preferRelativeResize="0"/>
          <p:nvPr/>
        </p:nvPicPr>
        <p:blipFill>
          <a:blip r:embed="rId4">
            <a:alphaModFix/>
          </a:blip>
          <a:stretch>
            <a:fillRect/>
          </a:stretch>
        </p:blipFill>
        <p:spPr>
          <a:xfrm>
            <a:off x="181349" y="1409850"/>
            <a:ext cx="5423499" cy="28842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92"/>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Visualize Distributions</a:t>
            </a:r>
            <a:endParaRPr/>
          </a:p>
        </p:txBody>
      </p:sp>
      <p:pic>
        <p:nvPicPr>
          <p:cNvPr id="746" name="Google Shape;746;p92"/>
          <p:cNvPicPr preferRelativeResize="0"/>
          <p:nvPr/>
        </p:nvPicPr>
        <p:blipFill>
          <a:blip r:embed="rId3">
            <a:alphaModFix/>
          </a:blip>
          <a:stretch>
            <a:fillRect/>
          </a:stretch>
        </p:blipFill>
        <p:spPr>
          <a:xfrm>
            <a:off x="685800" y="1181250"/>
            <a:ext cx="7161624" cy="38098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93"/>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Visualize Relationships</a:t>
            </a:r>
            <a:endParaRPr/>
          </a:p>
        </p:txBody>
      </p:sp>
      <p:pic>
        <p:nvPicPr>
          <p:cNvPr id="753" name="Google Shape;753;p93"/>
          <p:cNvPicPr preferRelativeResize="0"/>
          <p:nvPr/>
        </p:nvPicPr>
        <p:blipFill>
          <a:blip r:embed="rId3">
            <a:alphaModFix/>
          </a:blip>
          <a:stretch>
            <a:fillRect/>
          </a:stretch>
        </p:blipFill>
        <p:spPr>
          <a:xfrm>
            <a:off x="838200" y="1181250"/>
            <a:ext cx="7342821" cy="38098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94"/>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Visualize Relationships</a:t>
            </a:r>
            <a:endParaRPr/>
          </a:p>
        </p:txBody>
      </p:sp>
      <p:pic>
        <p:nvPicPr>
          <p:cNvPr id="760" name="Google Shape;760;p94"/>
          <p:cNvPicPr preferRelativeResize="0"/>
          <p:nvPr/>
        </p:nvPicPr>
        <p:blipFill>
          <a:blip r:embed="rId3">
            <a:alphaModFix/>
          </a:blip>
          <a:stretch>
            <a:fillRect/>
          </a:stretch>
        </p:blipFill>
        <p:spPr>
          <a:xfrm>
            <a:off x="1066800" y="1181250"/>
            <a:ext cx="7047685" cy="3809851"/>
          </a:xfrm>
          <a:prstGeom prst="rect">
            <a:avLst/>
          </a:prstGeom>
          <a:noFill/>
          <a:ln>
            <a:noFill/>
          </a:ln>
        </p:spPr>
      </p:pic>
      <p:sp>
        <p:nvSpPr>
          <p:cNvPr id="761" name="Google Shape;761;p94"/>
          <p:cNvSpPr/>
          <p:nvPr/>
        </p:nvSpPr>
        <p:spPr>
          <a:xfrm>
            <a:off x="4554550" y="1119000"/>
            <a:ext cx="667500" cy="8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95"/>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Linear Regression Performance</a:t>
            </a:r>
            <a:endParaRPr/>
          </a:p>
        </p:txBody>
      </p:sp>
      <p:sp>
        <p:nvSpPr>
          <p:cNvPr id="768" name="Google Shape;768;p95"/>
          <p:cNvSpPr/>
          <p:nvPr/>
        </p:nvSpPr>
        <p:spPr>
          <a:xfrm>
            <a:off x="4554550" y="1119000"/>
            <a:ext cx="667500" cy="8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9" name="Google Shape;769;p95"/>
          <p:cNvPicPr preferRelativeResize="0"/>
          <p:nvPr/>
        </p:nvPicPr>
        <p:blipFill>
          <a:blip r:embed="rId3">
            <a:alphaModFix/>
          </a:blip>
          <a:stretch>
            <a:fillRect/>
          </a:stretch>
        </p:blipFill>
        <p:spPr>
          <a:xfrm>
            <a:off x="76200" y="1042800"/>
            <a:ext cx="5067301" cy="3975399"/>
          </a:xfrm>
          <a:prstGeom prst="rect">
            <a:avLst/>
          </a:prstGeom>
          <a:noFill/>
          <a:ln>
            <a:noFill/>
          </a:ln>
        </p:spPr>
      </p:pic>
      <p:pic>
        <p:nvPicPr>
          <p:cNvPr id="770" name="Google Shape;770;p95"/>
          <p:cNvPicPr preferRelativeResize="0"/>
          <p:nvPr/>
        </p:nvPicPr>
        <p:blipFill>
          <a:blip r:embed="rId4">
            <a:alphaModFix/>
          </a:blip>
          <a:stretch>
            <a:fillRect/>
          </a:stretch>
        </p:blipFill>
        <p:spPr>
          <a:xfrm>
            <a:off x="5276500" y="1342225"/>
            <a:ext cx="3828225" cy="12884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96"/>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Case Study: Used Cars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457200" y="17145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Procedure</a:t>
            </a:r>
            <a:endParaRPr/>
          </a:p>
        </p:txBody>
      </p:sp>
      <p:sp>
        <p:nvSpPr>
          <p:cNvPr id="116" name="Google Shape;116;p19"/>
          <p:cNvSpPr txBox="1"/>
          <p:nvPr>
            <p:ph idx="1" type="body"/>
          </p:nvPr>
        </p:nvSpPr>
        <p:spPr>
          <a:xfrm>
            <a:off x="215950" y="1200150"/>
            <a:ext cx="5418300" cy="33945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600"/>
              </a:spcBef>
              <a:spcAft>
                <a:spcPts val="0"/>
              </a:spcAft>
              <a:buSzPts val="2400"/>
              <a:buChar char="•"/>
            </a:pPr>
            <a:r>
              <a:rPr lang="en-US" sz="2400"/>
              <a:t>Use the model to make predictions</a:t>
            </a:r>
            <a:endParaRPr sz="2400"/>
          </a:p>
          <a:p>
            <a:pPr indent="-381000" lvl="0" marL="457200" rtl="0" algn="l">
              <a:lnSpc>
                <a:spcPct val="115000"/>
              </a:lnSpc>
              <a:spcBef>
                <a:spcPts val="1000"/>
              </a:spcBef>
              <a:spcAft>
                <a:spcPts val="1000"/>
              </a:spcAft>
              <a:buSzPts val="2400"/>
              <a:buChar char="•"/>
            </a:pPr>
            <a:r>
              <a:rPr lang="en-US" sz="2400"/>
              <a:t>Compute the loss</a:t>
            </a:r>
            <a:endParaRPr sz="2400"/>
          </a:p>
        </p:txBody>
      </p:sp>
      <p:pic>
        <p:nvPicPr>
          <p:cNvPr id="117" name="Google Shape;117;p19"/>
          <p:cNvPicPr preferRelativeResize="0"/>
          <p:nvPr/>
        </p:nvPicPr>
        <p:blipFill>
          <a:blip r:embed="rId3">
            <a:alphaModFix/>
          </a:blip>
          <a:stretch>
            <a:fillRect/>
          </a:stretch>
        </p:blipFill>
        <p:spPr>
          <a:xfrm>
            <a:off x="6384639" y="1047750"/>
            <a:ext cx="2638777" cy="4029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UC Berkeley 1">
      <a:dk1>
        <a:srgbClr val="000000"/>
      </a:dk1>
      <a:lt1>
        <a:srgbClr val="FFFFFF"/>
      </a:lt1>
      <a:dk2>
        <a:srgbClr val="46535E"/>
      </a:dk2>
      <a:lt2>
        <a:srgbClr val="EEEEEE"/>
      </a:lt2>
      <a:accent1>
        <a:srgbClr val="3B7EA1"/>
      </a:accent1>
      <a:accent2>
        <a:srgbClr val="FDB515"/>
      </a:accent2>
      <a:accent3>
        <a:srgbClr val="003262"/>
      </a:accent3>
      <a:accent4>
        <a:srgbClr val="B9D3B6"/>
      </a:accent4>
      <a:accent5>
        <a:srgbClr val="DDD5C7"/>
      </a:accent5>
      <a:accent6>
        <a:srgbClr val="584F29"/>
      </a:accent6>
      <a:hlink>
        <a:srgbClr val="0000F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